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Override PartName="/ppt/media/image3.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Title &amp; Subtitle">
    <p:spTree>
      <p:nvGrpSpPr>
        <p:cNvPr id="1" name=""/>
        <p:cNvGrpSpPr/>
        <p:nvPr/>
      </p:nvGrpSpPr>
      <p:grpSpPr>
        <a:xfrm>
          <a:off x="0" y="0"/>
          <a:ext cx="0" cy="0"/>
          <a:chOff x="0" y="0"/>
          <a:chExt cx="0" cy="0"/>
        </a:xfrm>
      </p:grpSpPr>
      <p:sp>
        <p:nvSpPr>
          <p:cNvPr id="11" name="Title Text"/>
          <p:cNvSpPr txBox="1"/>
          <p:nvPr>
            <p:ph type="title"/>
          </p:nvPr>
        </p:nvSpPr>
        <p:spPr>
          <a:xfrm>
            <a:off x="1270000" y="1638300"/>
            <a:ext cx="10464800" cy="3302000"/>
          </a:xfrm>
          <a:prstGeom prst="rect">
            <a:avLst/>
          </a:prstGeom>
        </p:spPr>
        <p:txBody>
          <a:bodyPr anchor="b"/>
          <a:lstStyle/>
          <a:p>
            <a:pPr/>
            <a:r>
              <a:t>Title Text</a:t>
            </a:r>
          </a:p>
        </p:txBody>
      </p:sp>
      <p:sp>
        <p:nvSpPr>
          <p:cNvPr id="12" name="Body Level One…"/>
          <p:cNvSpPr txBox="1"/>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
        <p:nvSpPr>
          <p:cNvPr id="93" name="–Johnny Appleseed"/>
          <p:cNvSpPr txBox="1"/>
          <p:nvPr>
            <p:ph type="body" sz="quarter" idx="13"/>
          </p:nvPr>
        </p:nvSpPr>
        <p:spPr>
          <a:xfrm>
            <a:off x="1270000" y="6362700"/>
            <a:ext cx="10464800" cy="461366"/>
          </a:xfrm>
          <a:prstGeom prst="rect">
            <a:avLst/>
          </a:prstGeom>
        </p:spPr>
        <p:txBody>
          <a:bodyPr anchor="t">
            <a:spAutoFit/>
          </a:bodyPr>
          <a:lstStyle>
            <a:lvl1pPr marL="0" indent="0" algn="ctr">
              <a:spcBef>
                <a:spcPts val="0"/>
              </a:spcBef>
              <a:buSzTx/>
              <a:buNone/>
              <a:defRPr i="1" sz="2400"/>
            </a:lvl1pPr>
          </a:lstStyle>
          <a:p>
            <a:pPr/>
            <a:r>
              <a:t>–Johnny Appleseed</a:t>
            </a:r>
          </a:p>
        </p:txBody>
      </p:sp>
      <p:sp>
        <p:nvSpPr>
          <p:cNvPr id="94" name="“Type a quote here.”"/>
          <p:cNvSpPr txBox="1"/>
          <p:nvPr>
            <p:ph type="body" sz="quarter" idx="14"/>
          </p:nvPr>
        </p:nvSpPr>
        <p:spPr>
          <a:xfrm>
            <a:off x="1270000" y="4267112"/>
            <a:ext cx="10464800" cy="609776"/>
          </a:xfrm>
          <a:prstGeom prst="rect">
            <a:avLst/>
          </a:prstGeom>
        </p:spPr>
        <p:txBody>
          <a:bodyPr>
            <a:spAutoFit/>
          </a:bodyPr>
          <a:lstStyle>
            <a:lvl1pPr marL="0" indent="0" algn="ctr">
              <a:spcBef>
                <a:spcPts val="0"/>
              </a:spcBef>
              <a:buSzTx/>
              <a:buNone/>
              <a:defRPr sz="3400">
                <a:latin typeface="+mn-lt"/>
                <a:ea typeface="+mn-ea"/>
                <a:cs typeface="+mn-cs"/>
                <a:sym typeface="Helvetica Neue Medium"/>
              </a:defRPr>
            </a:lvl1pPr>
          </a:lstStyle>
          <a:p>
            <a:pPr/>
            <a:r>
              <a:t>“Type a quote here.” </a:t>
            </a:r>
          </a:p>
        </p:txBody>
      </p:sp>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
        <p:nvSpPr>
          <p:cNvPr id="102" name="Image"/>
          <p:cNvSpPr/>
          <p:nvPr>
            <p:ph type="pic" idx="13"/>
          </p:nvPr>
        </p:nvSpPr>
        <p:spPr>
          <a:xfrm>
            <a:off x="0" y="0"/>
            <a:ext cx="13004800" cy="9753600"/>
          </a:xfrm>
          <a:prstGeom prst="rect">
            <a:avLst/>
          </a:prstGeom>
        </p:spPr>
        <p:txBody>
          <a:bodyPr lIns="91439" tIns="45719" rIns="91439" bIns="45719" anchor="t">
            <a:noAutofit/>
          </a:bodyPr>
          <a:lstStyle/>
          <a:p>
            <a:pPr/>
          </a:p>
        </p:txBody>
      </p:sp>
      <p:sp>
        <p:nvSpPr>
          <p:cNvPr id="10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
        <p:nvSpPr>
          <p:cNvPr id="11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20" name="Image"/>
          <p:cNvSpPr/>
          <p:nvPr>
            <p:ph type="pic" idx="13"/>
          </p:nvPr>
        </p:nvSpPr>
        <p:spPr>
          <a:xfrm>
            <a:off x="1625600" y="673100"/>
            <a:ext cx="9753600" cy="5905500"/>
          </a:xfrm>
          <a:prstGeom prst="rect">
            <a:avLst/>
          </a:prstGeom>
        </p:spPr>
        <p:txBody>
          <a:bodyPr lIns="91439" tIns="45719" rIns="91439" bIns="45719" anchor="t">
            <a:noAutofit/>
          </a:bodyPr>
          <a:lstStyle/>
          <a:p>
            <a:pPr/>
          </a:p>
        </p:txBody>
      </p:sp>
      <p:sp>
        <p:nvSpPr>
          <p:cNvPr id="21" name="Title Text"/>
          <p:cNvSpPr txBox="1"/>
          <p:nvPr>
            <p:ph type="title"/>
          </p:nvPr>
        </p:nvSpPr>
        <p:spPr>
          <a:xfrm>
            <a:off x="1270000" y="6718300"/>
            <a:ext cx="10464800" cy="1422400"/>
          </a:xfrm>
          <a:prstGeom prst="rect">
            <a:avLst/>
          </a:prstGeom>
        </p:spPr>
        <p:txBody>
          <a:bodyPr anchor="b"/>
          <a:lstStyle/>
          <a:p>
            <a:pPr/>
            <a:r>
              <a:t>Title Text</a:t>
            </a:r>
          </a:p>
        </p:txBody>
      </p:sp>
      <p:sp>
        <p:nvSpPr>
          <p:cNvPr id="22" name="Body Level One…"/>
          <p:cNvSpPr txBox="1"/>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30" name="Title Text"/>
          <p:cNvSpPr txBox="1"/>
          <p:nvPr>
            <p:ph type="title"/>
          </p:nvPr>
        </p:nvSpPr>
        <p:spPr>
          <a:xfrm>
            <a:off x="1270000" y="3225800"/>
            <a:ext cx="10464800" cy="3302000"/>
          </a:xfrm>
          <a:prstGeom prst="rect">
            <a:avLst/>
          </a:prstGeom>
        </p:spPr>
        <p:txBody>
          <a:bodyPr/>
          <a:lstStyle/>
          <a:p>
            <a:pPr/>
            <a:r>
              <a:t>Title Text</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38" name="Image"/>
          <p:cNvSpPr/>
          <p:nvPr>
            <p:ph type="pic" sz="half" idx="13"/>
          </p:nvPr>
        </p:nvSpPr>
        <p:spPr>
          <a:xfrm>
            <a:off x="6718300" y="635000"/>
            <a:ext cx="5334000" cy="8216900"/>
          </a:xfrm>
          <a:prstGeom prst="rect">
            <a:avLst/>
          </a:prstGeom>
        </p:spPr>
        <p:txBody>
          <a:bodyPr lIns="91439" tIns="45719" rIns="91439" bIns="45719" anchor="t">
            <a:noAutofit/>
          </a:bodyPr>
          <a:lstStyle/>
          <a:p>
            <a:pPr/>
          </a:p>
        </p:txBody>
      </p:sp>
      <p:sp>
        <p:nvSpPr>
          <p:cNvPr id="39" name="Title Text"/>
          <p:cNvSpPr txBox="1"/>
          <p:nvPr>
            <p:ph type="title"/>
          </p:nvPr>
        </p:nvSpPr>
        <p:spPr>
          <a:xfrm>
            <a:off x="952500" y="635000"/>
            <a:ext cx="5334000" cy="3987800"/>
          </a:xfrm>
          <a:prstGeom prst="rect">
            <a:avLst/>
          </a:prstGeom>
        </p:spPr>
        <p:txBody>
          <a:bodyPr anchor="b"/>
          <a:lstStyle>
            <a:lvl1pPr>
              <a:defRPr sz="6000"/>
            </a:lvl1pPr>
          </a:lstStyle>
          <a:p>
            <a:pPr/>
            <a:r>
              <a:t>Title Text</a:t>
            </a:r>
          </a:p>
        </p:txBody>
      </p:sp>
      <p:sp>
        <p:nvSpPr>
          <p:cNvPr id="40" name="Body Level One…"/>
          <p:cNvSpPr txBox="1"/>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4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48" name="Title Text"/>
          <p:cNvSpPr txBox="1"/>
          <p:nvPr>
            <p:ph type="title"/>
          </p:nvPr>
        </p:nvSpPr>
        <p:spPr>
          <a:prstGeom prst="rect">
            <a:avLst/>
          </a:prstGeom>
        </p:spPr>
        <p:txBody>
          <a:bodyPr/>
          <a:lstStyle/>
          <a:p>
            <a:pPr/>
            <a:r>
              <a:t>Title Text</a:t>
            </a:r>
          </a:p>
        </p:txBody>
      </p:sp>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56" name="Title Text"/>
          <p:cNvSpPr txBox="1"/>
          <p:nvPr>
            <p:ph type="title"/>
          </p:nvPr>
        </p:nvSpPr>
        <p:spPr>
          <a:prstGeom prst="rect">
            <a:avLst/>
          </a:prstGeom>
        </p:spPr>
        <p:txBody>
          <a:bodyPr/>
          <a:lstStyle/>
          <a:p>
            <a:pPr/>
            <a:r>
              <a:t>Title Text</a:t>
            </a:r>
          </a:p>
        </p:txBody>
      </p:sp>
      <p:sp>
        <p:nvSpPr>
          <p:cNvPr id="57"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65" name="Image"/>
          <p:cNvSpPr/>
          <p:nvPr>
            <p:ph type="pic" sz="half" idx="13"/>
          </p:nvPr>
        </p:nvSpPr>
        <p:spPr>
          <a:xfrm>
            <a:off x="6718300" y="2590800"/>
            <a:ext cx="5334000" cy="6286500"/>
          </a:xfrm>
          <a:prstGeom prst="rect">
            <a:avLst/>
          </a:prstGeom>
        </p:spPr>
        <p:txBody>
          <a:bodyPr lIns="91439" tIns="45719" rIns="91439" bIns="45719" anchor="t">
            <a:noAutofit/>
          </a:bodyPr>
          <a:lstStyle/>
          <a:p>
            <a:pPr/>
          </a:p>
        </p:txBody>
      </p:sp>
      <p:sp>
        <p:nvSpPr>
          <p:cNvPr id="66" name="Title Text"/>
          <p:cNvSpPr txBox="1"/>
          <p:nvPr>
            <p:ph type="title"/>
          </p:nvPr>
        </p:nvSpPr>
        <p:spPr>
          <a:prstGeom prst="rect">
            <a:avLst/>
          </a:prstGeom>
        </p:spPr>
        <p:txBody>
          <a:bodyPr/>
          <a:lstStyle/>
          <a:p>
            <a:pPr/>
            <a:r>
              <a:t>Title Text</a:t>
            </a:r>
          </a:p>
        </p:txBody>
      </p:sp>
      <p:sp>
        <p:nvSpPr>
          <p:cNvPr id="67" name="Body Level One…"/>
          <p:cNvSpPr txBox="1"/>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68" name="Slide Number"/>
          <p:cNvSpPr txBox="1"/>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75" name="Body Level One…"/>
          <p:cNvSpPr txBox="1"/>
          <p:nvPr>
            <p:ph type="body" idx="1"/>
          </p:nvPr>
        </p:nvSpPr>
        <p:spPr>
          <a:xfrm>
            <a:off x="952500" y="1270000"/>
            <a:ext cx="11099800" cy="72136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
        <p:nvSpPr>
          <p:cNvPr id="83" name="Image"/>
          <p:cNvSpPr/>
          <p:nvPr>
            <p:ph type="pic" sz="quarter" idx="13"/>
          </p:nvPr>
        </p:nvSpPr>
        <p:spPr>
          <a:xfrm>
            <a:off x="6718300" y="5092700"/>
            <a:ext cx="5334000" cy="3771900"/>
          </a:xfrm>
          <a:prstGeom prst="rect">
            <a:avLst/>
          </a:prstGeom>
        </p:spPr>
        <p:txBody>
          <a:bodyPr lIns="91439" tIns="45719" rIns="91439" bIns="45719" anchor="t">
            <a:noAutofit/>
          </a:bodyPr>
          <a:lstStyle/>
          <a:p>
            <a:pPr/>
          </a:p>
        </p:txBody>
      </p:sp>
      <p:sp>
        <p:nvSpPr>
          <p:cNvPr id="84" name="Image"/>
          <p:cNvSpPr/>
          <p:nvPr>
            <p:ph type="pic" sz="quarter" idx="14"/>
          </p:nvPr>
        </p:nvSpPr>
        <p:spPr>
          <a:xfrm>
            <a:off x="6718300" y="889000"/>
            <a:ext cx="5334000" cy="3771900"/>
          </a:xfrm>
          <a:prstGeom prst="rect">
            <a:avLst/>
          </a:prstGeom>
        </p:spPr>
        <p:txBody>
          <a:bodyPr lIns="91439" tIns="45719" rIns="91439" bIns="45719" anchor="t">
            <a:noAutofit/>
          </a:bodyPr>
          <a:lstStyle/>
          <a:p>
            <a:pPr/>
          </a:p>
        </p:txBody>
      </p:sp>
      <p:sp>
        <p:nvSpPr>
          <p:cNvPr id="85" name="Image"/>
          <p:cNvSpPr/>
          <p:nvPr>
            <p:ph type="pic" sz="half" idx="15"/>
          </p:nvPr>
        </p:nvSpPr>
        <p:spPr>
          <a:xfrm>
            <a:off x="952500" y="889000"/>
            <a:ext cx="5334000" cy="7975600"/>
          </a:xfrm>
          <a:prstGeom prst="rect">
            <a:avLst/>
          </a:prstGeom>
        </p:spPr>
        <p:txBody>
          <a:bodyPr lIns="91439" tIns="45719" rIns="91439" bIns="45719" anchor="t">
            <a:noAutofit/>
          </a:bodyPr>
          <a:lstStyle/>
          <a:p>
            <a:pPr/>
          </a:p>
        </p:txBody>
      </p:sp>
      <p:sp>
        <p:nvSpPr>
          <p:cNvPr id="8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Body Level One…"/>
          <p:cNvSpPr txBox="1"/>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1pPr>
      <a:lvl2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2pPr>
      <a:lvl3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3pPr>
      <a:lvl4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4pPr>
      <a:lvl5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5pPr>
      <a:lvl6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6pPr>
      <a:lvl7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7pPr>
      <a:lvl8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8pPr>
      <a:lvl9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9pPr>
    </p:bodyStyle>
    <p:otherStyle>
      <a:lvl1pPr marL="0" marR="0" indent="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1pPr>
      <a:lvl2pPr marL="0" marR="0" indent="2286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2pPr>
      <a:lvl3pPr marL="0" marR="0" indent="4572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3pPr>
      <a:lvl4pPr marL="0" marR="0" indent="6858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4pPr>
      <a:lvl5pPr marL="0" marR="0" indent="9144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5pPr>
      <a:lvl6pPr marL="0" marR="0" indent="11430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6pPr>
      <a:lvl7pPr marL="0" marR="0" indent="13716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7pPr>
      <a:lvl8pPr marL="0" marR="0" indent="16002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8pPr>
      <a:lvl9pPr marL="0" marR="0" indent="18288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jpeg"/></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jpeg"/></Relationships>

</file>

<file path=ppt/slides/_rels/slide5.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s>

</file>

<file path=ppt/slides/_rels/slide8.xml.rels><?xml version="1.0" encoding="UTF-8"?>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9" name="PERSONAL INJURY"/>
          <p:cNvSpPr txBox="1"/>
          <p:nvPr>
            <p:ph type="ctrTitle"/>
          </p:nvPr>
        </p:nvSpPr>
        <p:spPr>
          <a:prstGeom prst="rect">
            <a:avLst/>
          </a:prstGeom>
        </p:spPr>
        <p:txBody>
          <a:bodyPr/>
          <a:lstStyle/>
          <a:p>
            <a:pPr/>
            <a:r>
              <a:t>PERSONAL INJURY</a:t>
            </a:r>
          </a:p>
        </p:txBody>
      </p:sp>
      <p:sp>
        <p:nvSpPr>
          <p:cNvPr id="120" name="Julian Allen"/>
          <p:cNvSpPr txBox="1"/>
          <p:nvPr>
            <p:ph type="subTitle" sz="quarter" idx="1"/>
          </p:nvPr>
        </p:nvSpPr>
        <p:spPr>
          <a:prstGeom prst="rect">
            <a:avLst/>
          </a:prstGeom>
        </p:spPr>
        <p:txBody>
          <a:bodyPr/>
          <a:lstStyle/>
          <a:p>
            <a:pPr/>
            <a:r>
              <a:t>Julian Allen</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22" name="atticus.png" descr="atticus.png"/>
          <p:cNvPicPr>
            <a:picLocks noChangeAspect="1"/>
          </p:cNvPicPr>
          <p:nvPr>
            <p:ph type="pic" idx="13"/>
          </p:nvPr>
        </p:nvPicPr>
        <p:blipFill>
          <a:blip r:embed="rId2">
            <a:extLst/>
          </a:blip>
          <a:srcRect l="4860" t="0" r="4860" b="0"/>
          <a:stretch>
            <a:fillRect/>
          </a:stretch>
        </p:blipFill>
        <p:spPr>
          <a:prstGeom prst="rect">
            <a:avLst/>
          </a:prstGeom>
        </p:spPr>
      </p:pic>
      <p:sp>
        <p:nvSpPr>
          <p:cNvPr id="123" name="Plaintiff v. Defense"/>
          <p:cNvSpPr txBox="1"/>
          <p:nvPr>
            <p:ph type="title"/>
          </p:nvPr>
        </p:nvSpPr>
        <p:spPr>
          <a:prstGeom prst="rect">
            <a:avLst/>
          </a:prstGeom>
        </p:spPr>
        <p:txBody>
          <a:bodyPr/>
          <a:lstStyle/>
          <a:p>
            <a:pPr/>
            <a:r>
              <a:t>Plaintiff v. Defense</a:t>
            </a:r>
          </a:p>
        </p:txBody>
      </p:sp>
      <p:sp>
        <p:nvSpPr>
          <p:cNvPr id="124" name="Hours v. Contingency…"/>
          <p:cNvSpPr txBox="1"/>
          <p:nvPr>
            <p:ph type="body" sz="half" idx="1"/>
          </p:nvPr>
        </p:nvSpPr>
        <p:spPr>
          <a:prstGeom prst="rect">
            <a:avLst/>
          </a:prstGeom>
        </p:spPr>
        <p:txBody>
          <a:bodyPr/>
          <a:lstStyle/>
          <a:p>
            <a:pPr/>
            <a:r>
              <a:t>Hours v. Contingency</a:t>
            </a:r>
          </a:p>
          <a:p>
            <a:pPr/>
            <a:r>
              <a:t>Client</a:t>
            </a:r>
          </a:p>
          <a:p>
            <a:pPr/>
            <a:r>
              <a:t>Values</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26" name="wood stool.jpg" descr="wood stool.jpg"/>
          <p:cNvPicPr>
            <a:picLocks noChangeAspect="1"/>
          </p:cNvPicPr>
          <p:nvPr>
            <p:ph type="pic" idx="13"/>
          </p:nvPr>
        </p:nvPicPr>
        <p:blipFill>
          <a:blip r:embed="rId2">
            <a:extLst/>
          </a:blip>
          <a:srcRect l="13032" t="0" r="13032" b="0"/>
          <a:stretch>
            <a:fillRect/>
          </a:stretch>
        </p:blipFill>
        <p:spPr>
          <a:prstGeom prst="rect">
            <a:avLst/>
          </a:prstGeom>
        </p:spPr>
      </p:pic>
      <p:sp>
        <p:nvSpPr>
          <p:cNvPr id="127" name="Is it a case?"/>
          <p:cNvSpPr txBox="1"/>
          <p:nvPr>
            <p:ph type="title"/>
          </p:nvPr>
        </p:nvSpPr>
        <p:spPr>
          <a:xfrm>
            <a:off x="952500" y="635000"/>
            <a:ext cx="5334000" cy="1679377"/>
          </a:xfrm>
          <a:prstGeom prst="rect">
            <a:avLst/>
          </a:prstGeom>
        </p:spPr>
        <p:txBody>
          <a:bodyPr/>
          <a:lstStyle/>
          <a:p>
            <a:pPr/>
            <a:r>
              <a:t>Is it a case?</a:t>
            </a:r>
          </a:p>
        </p:txBody>
      </p:sp>
      <p:sp>
        <p:nvSpPr>
          <p:cNvPr id="128" name="1.  Damages…"/>
          <p:cNvSpPr txBox="1"/>
          <p:nvPr>
            <p:ph type="body" sz="quarter" idx="1"/>
          </p:nvPr>
        </p:nvSpPr>
        <p:spPr>
          <a:prstGeom prst="rect">
            <a:avLst/>
          </a:prstGeom>
        </p:spPr>
        <p:txBody>
          <a:bodyPr/>
          <a:lstStyle/>
          <a:p>
            <a:pPr lvl="1" algn="l"/>
            <a:r>
              <a:t>1.  Damages</a:t>
            </a:r>
          </a:p>
          <a:p>
            <a:pPr lvl="1" algn="l"/>
          </a:p>
          <a:p>
            <a:pPr lvl="1" algn="l"/>
            <a:r>
              <a:t>2.  Liability</a:t>
            </a:r>
          </a:p>
          <a:p>
            <a:pPr lvl="1" algn="l"/>
          </a:p>
          <a:p>
            <a:pPr lvl="1" algn="l"/>
            <a:r>
              <a:t>3.  Collectibility </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30" name="car wreck.jpg" descr="car wreck.jpg"/>
          <p:cNvPicPr>
            <a:picLocks noChangeAspect="1"/>
          </p:cNvPicPr>
          <p:nvPr>
            <p:ph type="pic" idx="13"/>
          </p:nvPr>
        </p:nvPicPr>
        <p:blipFill>
          <a:blip r:embed="rId2">
            <a:extLst/>
          </a:blip>
          <a:srcRect l="28401" t="0" r="28401" b="0"/>
          <a:stretch>
            <a:fillRect/>
          </a:stretch>
        </p:blipFill>
        <p:spPr>
          <a:prstGeom prst="rect">
            <a:avLst/>
          </a:prstGeom>
        </p:spPr>
      </p:pic>
      <p:sp>
        <p:nvSpPr>
          <p:cNvPr id="131" name="Now what?"/>
          <p:cNvSpPr txBox="1"/>
          <p:nvPr>
            <p:ph type="title"/>
          </p:nvPr>
        </p:nvSpPr>
        <p:spPr>
          <a:xfrm>
            <a:off x="952500" y="634999"/>
            <a:ext cx="5334000" cy="2087415"/>
          </a:xfrm>
          <a:prstGeom prst="rect">
            <a:avLst/>
          </a:prstGeom>
        </p:spPr>
        <p:txBody>
          <a:bodyPr/>
          <a:lstStyle>
            <a:lvl1pPr>
              <a:defRPr sz="5100"/>
            </a:lvl1pPr>
          </a:lstStyle>
          <a:p>
            <a:pPr/>
            <a:r>
              <a:t>Now what?</a:t>
            </a:r>
          </a:p>
        </p:txBody>
      </p:sp>
      <p:sp>
        <p:nvSpPr>
          <p:cNvPr id="132" name="Intake…"/>
          <p:cNvSpPr txBox="1"/>
          <p:nvPr>
            <p:ph type="body" sz="quarter" idx="1"/>
          </p:nvPr>
        </p:nvSpPr>
        <p:spPr>
          <a:prstGeom prst="rect">
            <a:avLst/>
          </a:prstGeom>
        </p:spPr>
        <p:txBody>
          <a:bodyPr/>
          <a:lstStyle/>
          <a:p>
            <a:pPr marL="513953" indent="-513953" algn="l">
              <a:buSzPct val="145000"/>
              <a:buChar char="•"/>
            </a:pPr>
            <a:r>
              <a:t>Intake</a:t>
            </a:r>
          </a:p>
          <a:p>
            <a:pPr marL="513953" indent="-513953" algn="l">
              <a:buSzPct val="145000"/>
              <a:buChar char="•"/>
            </a:pPr>
            <a:r>
              <a:t>Medical Records/Bills</a:t>
            </a:r>
          </a:p>
          <a:p>
            <a:pPr marL="513953" indent="-513953" algn="l">
              <a:buSzPct val="145000"/>
              <a:buChar char="•"/>
            </a:pPr>
            <a:r>
              <a:t>Demand Letter</a:t>
            </a:r>
          </a:p>
          <a:p>
            <a:pPr lvl="1" marL="958453" indent="-513953" algn="l">
              <a:buSzPct val="145000"/>
              <a:buChar char="•"/>
              <a:defRPr sz="2900"/>
            </a:pPr>
            <a:r>
              <a:t>S.C. Code § 38-77-250</a:t>
            </a:r>
          </a:p>
          <a:p>
            <a:pPr lvl="1" marL="958453" indent="-513953" algn="l">
              <a:buSzPct val="145000"/>
              <a:buChar char="•"/>
              <a:defRPr sz="2900" u="sng"/>
            </a:pPr>
            <a:r>
              <a:t>Tyger River</a:t>
            </a:r>
            <a:r>
              <a:rPr u="none"/>
              <a:t>, 170 S.C. 286, 170 S.E. 346 (1933)</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4" name="To File or Not to File?"/>
          <p:cNvSpPr txBox="1"/>
          <p:nvPr>
            <p:ph type="title"/>
          </p:nvPr>
        </p:nvSpPr>
        <p:spPr>
          <a:prstGeom prst="rect">
            <a:avLst/>
          </a:prstGeom>
        </p:spPr>
        <p:txBody>
          <a:bodyPr/>
          <a:lstStyle>
            <a:lvl1pPr>
              <a:defRPr>
                <a:solidFill>
                  <a:srgbClr val="0433FF"/>
                </a:solidFill>
              </a:defRPr>
            </a:lvl1pPr>
          </a:lstStyle>
          <a:p>
            <a:pPr/>
            <a:r>
              <a:t>To File or Not to File?</a:t>
            </a:r>
          </a:p>
        </p:txBody>
      </p:sp>
      <p:sp>
        <p:nvSpPr>
          <p:cNvPr id="135" name="Denied Liability…"/>
          <p:cNvSpPr txBox="1"/>
          <p:nvPr>
            <p:ph type="body" idx="1"/>
          </p:nvPr>
        </p:nvSpPr>
        <p:spPr>
          <a:prstGeom prst="rect">
            <a:avLst/>
          </a:prstGeom>
        </p:spPr>
        <p:txBody>
          <a:bodyPr/>
          <a:lstStyle/>
          <a:p>
            <a:pPr/>
            <a:r>
              <a:t>Denied Liability</a:t>
            </a:r>
          </a:p>
          <a:p>
            <a:pPr/>
            <a:r>
              <a:t>Value Disagreement</a:t>
            </a:r>
          </a:p>
          <a:p>
            <a:pPr/>
            <a:r>
              <a:t>Need More Information</a:t>
            </a:r>
          </a:p>
          <a:p>
            <a:pPr/>
          </a:p>
          <a:p>
            <a:pPr marL="0" indent="0" algn="ctr">
              <a:buSzTx/>
              <a:buNone/>
              <a:defRPr b="1">
                <a:solidFill>
                  <a:srgbClr val="0433FF"/>
                </a:solidFill>
              </a:defRPr>
            </a:pPr>
            <a:r>
              <a:t>Not without cost, time, burden!</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7" name="The Litigation Process"/>
          <p:cNvSpPr txBox="1"/>
          <p:nvPr>
            <p:ph type="title"/>
          </p:nvPr>
        </p:nvSpPr>
        <p:spPr>
          <a:prstGeom prst="rect">
            <a:avLst/>
          </a:prstGeom>
        </p:spPr>
        <p:txBody>
          <a:bodyPr/>
          <a:lstStyle/>
          <a:p>
            <a:pPr/>
            <a:r>
              <a:t>The Litigation Process</a:t>
            </a:r>
          </a:p>
        </p:txBody>
      </p:sp>
      <p:sp>
        <p:nvSpPr>
          <p:cNvPr id="138" name="Know your Statute of Limitations…"/>
          <p:cNvSpPr txBox="1"/>
          <p:nvPr>
            <p:ph type="body" idx="1"/>
          </p:nvPr>
        </p:nvSpPr>
        <p:spPr>
          <a:xfrm>
            <a:off x="825500" y="2362200"/>
            <a:ext cx="11099800" cy="6996659"/>
          </a:xfrm>
          <a:prstGeom prst="rect">
            <a:avLst/>
          </a:prstGeom>
        </p:spPr>
        <p:txBody>
          <a:bodyPr/>
          <a:lstStyle/>
          <a:p>
            <a:pPr marL="240030" indent="-240030" defTabSz="315468">
              <a:spcBef>
                <a:spcPts val="2200"/>
              </a:spcBef>
              <a:defRPr sz="1728"/>
            </a:pPr>
            <a:r>
              <a:t>Know your Statute of Limitations</a:t>
            </a:r>
          </a:p>
          <a:p>
            <a:pPr marL="240030" indent="-240030" defTabSz="315468">
              <a:spcBef>
                <a:spcPts val="2200"/>
              </a:spcBef>
              <a:defRPr sz="1728"/>
            </a:pPr>
            <a:r>
              <a:t>File Summons and Complaint with Coversheet (e-file now…)</a:t>
            </a:r>
          </a:p>
          <a:p>
            <a:pPr marL="240030" indent="-240030" defTabSz="315468">
              <a:spcBef>
                <a:spcPts val="2200"/>
              </a:spcBef>
              <a:defRPr sz="1728"/>
            </a:pPr>
            <a:r>
              <a:t>Jury trial?</a:t>
            </a:r>
          </a:p>
          <a:p>
            <a:pPr marL="240030" indent="-240030" defTabSz="315468">
              <a:spcBef>
                <a:spcPts val="2200"/>
              </a:spcBef>
              <a:defRPr sz="1728"/>
            </a:pPr>
            <a:r>
              <a:t>Answer — affirmative defenses</a:t>
            </a:r>
          </a:p>
          <a:p>
            <a:pPr marL="240030" indent="-240030" defTabSz="315468">
              <a:spcBef>
                <a:spcPts val="2200"/>
              </a:spcBef>
              <a:defRPr sz="1728"/>
            </a:pPr>
            <a:r>
              <a:t>Discovery</a:t>
            </a:r>
          </a:p>
          <a:p>
            <a:pPr marL="240030" indent="-240030" defTabSz="315468">
              <a:spcBef>
                <a:spcPts val="2200"/>
              </a:spcBef>
              <a:defRPr sz="1728"/>
            </a:pPr>
            <a:r>
              <a:t>Subpoenas</a:t>
            </a:r>
          </a:p>
          <a:p>
            <a:pPr marL="240030" indent="-240030" defTabSz="315468">
              <a:spcBef>
                <a:spcPts val="2200"/>
              </a:spcBef>
              <a:defRPr sz="1728"/>
            </a:pPr>
            <a:r>
              <a:t>Depositions — what’s the point?!</a:t>
            </a:r>
          </a:p>
          <a:p>
            <a:pPr lvl="1" marL="480060" indent="-240030" defTabSz="315468">
              <a:spcBef>
                <a:spcPts val="2200"/>
              </a:spcBef>
              <a:defRPr sz="1728"/>
            </a:pPr>
            <a:r>
              <a:t>What are you trying to learn?</a:t>
            </a:r>
          </a:p>
          <a:p>
            <a:pPr lvl="1" marL="480060" indent="-240030" defTabSz="315468">
              <a:spcBef>
                <a:spcPts val="2200"/>
              </a:spcBef>
              <a:defRPr sz="1728"/>
            </a:pPr>
            <a:r>
              <a:t>Video</a:t>
            </a:r>
          </a:p>
          <a:p>
            <a:pPr lvl="1" marL="480060" indent="-240030" defTabSz="315468">
              <a:spcBef>
                <a:spcPts val="2200"/>
              </a:spcBef>
              <a:defRPr sz="1728"/>
            </a:pPr>
            <a:r>
              <a:t>Use at trial</a:t>
            </a:r>
          </a:p>
          <a:p>
            <a:pPr lvl="1" marL="480060" indent="-240030" defTabSz="315468">
              <a:spcBef>
                <a:spcPts val="2200"/>
              </a:spcBef>
              <a:defRPr sz="1728"/>
            </a:pPr>
            <a:r>
              <a:t>Value</a:t>
            </a:r>
          </a:p>
          <a:p>
            <a:pPr marL="240030" indent="-240030" defTabSz="315468">
              <a:spcBef>
                <a:spcPts val="2200"/>
              </a:spcBef>
              <a:defRPr sz="1728"/>
            </a:pPr>
            <a:r>
              <a:t>Mandatory mediation 300 days after filing. Who’s there?</a:t>
            </a:r>
          </a:p>
          <a:p>
            <a:pPr marL="240030" indent="-240030" defTabSz="315468">
              <a:spcBef>
                <a:spcPts val="2200"/>
              </a:spcBef>
              <a:defRPr sz="1728"/>
            </a:pPr>
            <a:r>
              <a:t>Trial.  Lost art?</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40" name="think.jpg" descr="think.jpg"/>
          <p:cNvPicPr>
            <a:picLocks noChangeAspect="1"/>
          </p:cNvPicPr>
          <p:nvPr>
            <p:ph type="pic" idx="13"/>
          </p:nvPr>
        </p:nvPicPr>
        <p:blipFill>
          <a:blip r:embed="rId2">
            <a:extLst/>
          </a:blip>
          <a:srcRect l="0" t="6030" r="0" b="6030"/>
          <a:stretch>
            <a:fillRect/>
          </a:stretch>
        </p:blipFill>
        <p:spPr>
          <a:xfrm>
            <a:off x="1041400" y="2438400"/>
            <a:ext cx="5334000" cy="6286500"/>
          </a:xfrm>
          <a:prstGeom prst="rect">
            <a:avLst/>
          </a:prstGeom>
        </p:spPr>
      </p:pic>
      <p:sp>
        <p:nvSpPr>
          <p:cNvPr id="141" name="Things to consider…."/>
          <p:cNvSpPr txBox="1"/>
          <p:nvPr>
            <p:ph type="title"/>
          </p:nvPr>
        </p:nvSpPr>
        <p:spPr>
          <a:prstGeom prst="rect">
            <a:avLst/>
          </a:prstGeom>
        </p:spPr>
        <p:txBody>
          <a:bodyPr/>
          <a:lstStyle/>
          <a:p>
            <a:pPr/>
            <a:r>
              <a:t>Things to consider….</a:t>
            </a:r>
          </a:p>
        </p:txBody>
      </p:sp>
      <p:sp>
        <p:nvSpPr>
          <p:cNvPr id="142" name="Venue…"/>
          <p:cNvSpPr txBox="1"/>
          <p:nvPr>
            <p:ph type="body" sz="half" idx="1"/>
          </p:nvPr>
        </p:nvSpPr>
        <p:spPr>
          <a:xfrm>
            <a:off x="6883400" y="2436217"/>
            <a:ext cx="5334000" cy="6286501"/>
          </a:xfrm>
          <a:prstGeom prst="rect">
            <a:avLst/>
          </a:prstGeom>
        </p:spPr>
        <p:txBody>
          <a:bodyPr/>
          <a:lstStyle/>
          <a:p>
            <a:pPr/>
            <a:r>
              <a:t>Venue</a:t>
            </a:r>
          </a:p>
          <a:p>
            <a:pPr/>
            <a:r>
              <a:t>Jurisdiction: State v. Federal</a:t>
            </a:r>
          </a:p>
          <a:p>
            <a:pPr/>
            <a:r>
              <a:t>Pleading into coverage</a:t>
            </a:r>
          </a:p>
          <a:p>
            <a:pPr/>
            <a:r>
              <a:t>Punitive Damages (</a:t>
            </a:r>
            <a:r>
              <a:rPr u="sng"/>
              <a:t>Poole</a:t>
            </a:r>
            <a:r>
              <a:t> case)</a:t>
            </a:r>
          </a:p>
          <a:p>
            <a:pPr lvl="1"/>
            <a:r>
              <a:t>25/50/25</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4" name="–President Teddy Roosevelt"/>
          <p:cNvSpPr txBox="1"/>
          <p:nvPr>
            <p:ph type="body" idx="13"/>
          </p:nvPr>
        </p:nvSpPr>
        <p:spPr>
          <a:xfrm>
            <a:off x="1270000" y="8115300"/>
            <a:ext cx="10464800" cy="461366"/>
          </a:xfrm>
          <a:prstGeom prst="rect">
            <a:avLst/>
          </a:prstGeom>
        </p:spPr>
        <p:txBody>
          <a:bodyPr/>
          <a:lstStyle/>
          <a:p>
            <a:pPr/>
            <a:r>
              <a:t>–President Teddy Roosevelt</a:t>
            </a:r>
          </a:p>
        </p:txBody>
      </p:sp>
      <p:sp>
        <p:nvSpPr>
          <p:cNvPr id="145" name="It is not the critic who counts; not the man who points out how the strong man stumbles, or where the doer of deeds could have done them better. The credit belongs to the man who is actually in the arena, whose face is marred by dust and sweat and blood; who strives valiantly; who errs, who comes short again and again, because there is no effort without error and shortcoming; but who does actually strive to do the deeds; who knows great enthusiasms, the great devotions; who spends himself in a worthy cause; who at the best knows in the end the triumph of high achievement, and who at the worst, if he fails, at least fails while daring greatly, so that his place shall never be with those cold and timid souls who neither know victory nor defeat."/>
          <p:cNvSpPr txBox="1"/>
          <p:nvPr>
            <p:ph type="body" idx="14"/>
          </p:nvPr>
        </p:nvSpPr>
        <p:spPr>
          <a:xfrm>
            <a:off x="1625600" y="1439889"/>
            <a:ext cx="10464800" cy="4968823"/>
          </a:xfrm>
          <a:prstGeom prst="rect">
            <a:avLst/>
          </a:prstGeom>
        </p:spPr>
        <p:txBody>
          <a:bodyPr/>
          <a:lstStyle>
            <a:lvl1pPr>
              <a:defRPr sz="2600"/>
            </a:lvl1pPr>
          </a:lstStyle>
          <a:p>
            <a:pPr/>
            <a:r>
              <a:t>It is not the critic who counts; not the man who points out how the strong man stumbles, or where the doer of deeds could have done them better. The credit belongs to the man who is actually in the arena, whose face is marred by dust and sweat and blood; who strives valiantly; who errs, who comes short again and again, because there is no effort without error and shortcoming; but who does actually strive to do the deeds; who knows great enthusiasms, the great devotions; who spends himself in a worthy cause; who at the best knows in the end the triumph of high achievement, and who at the worst, if he fails, at least fails while daring greatly, so that his place shall never be with those cold and timid souls who neither know victory nor defeat. </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