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66" r:id="rId4"/>
    <p:sldId id="281" r:id="rId5"/>
    <p:sldId id="309" r:id="rId6"/>
    <p:sldId id="310" r:id="rId7"/>
    <p:sldId id="261" r:id="rId8"/>
    <p:sldId id="262" r:id="rId9"/>
    <p:sldId id="298" r:id="rId10"/>
    <p:sldId id="299" r:id="rId11"/>
    <p:sldId id="317" r:id="rId12"/>
    <p:sldId id="305" r:id="rId13"/>
    <p:sldId id="315" r:id="rId14"/>
    <p:sldId id="259" r:id="rId15"/>
    <p:sldId id="316" r:id="rId16"/>
    <p:sldId id="306" r:id="rId17"/>
    <p:sldId id="307" r:id="rId18"/>
    <p:sldId id="308" r:id="rId19"/>
    <p:sldId id="283" r:id="rId20"/>
    <p:sldId id="284" r:id="rId21"/>
    <p:sldId id="301" r:id="rId22"/>
    <p:sldId id="264" r:id="rId23"/>
    <p:sldId id="265" r:id="rId24"/>
    <p:sldId id="314" r:id="rId25"/>
    <p:sldId id="300" r:id="rId26"/>
    <p:sldId id="302" r:id="rId27"/>
    <p:sldId id="303" r:id="rId28"/>
    <p:sldId id="287" r:id="rId29"/>
    <p:sldId id="290" r:id="rId30"/>
    <p:sldId id="291" r:id="rId31"/>
    <p:sldId id="292" r:id="rId32"/>
    <p:sldId id="294" r:id="rId33"/>
    <p:sldId id="295" r:id="rId34"/>
    <p:sldId id="297" r:id="rId35"/>
    <p:sldId id="293" r:id="rId36"/>
    <p:sldId id="272" r:id="rId37"/>
    <p:sldId id="273" r:id="rId38"/>
    <p:sldId id="274" r:id="rId39"/>
    <p:sldId id="275" r:id="rId40"/>
    <p:sldId id="276" r:id="rId41"/>
    <p:sldId id="27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snapToGrid="0">
      <p:cViewPr>
        <p:scale>
          <a:sx n="94" d="100"/>
          <a:sy n="94" d="100"/>
        </p:scale>
        <p:origin x="-414" y="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10F64-DA61-42AE-BC16-3B03E9A1958B}" type="datetimeFigureOut">
              <a:rPr lang="en-US" smtClean="0"/>
              <a:t>10/27/2020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8A2AE-E16A-4AB4-BDA2-6D05DC084283}" type="slidenum">
              <a:rPr lang="en-US" smtClean="0"/>
              <a:t>‹#›</a:t>
            </a:fld>
            <a:endParaRPr lang="en-US"/>
          </a:p>
        </p:txBody>
      </p:sp>
    </p:spTree>
    <p:extLst>
      <p:ext uri="{BB962C8B-B14F-4D97-AF65-F5344CB8AC3E}">
        <p14:creationId xmlns:p14="http://schemas.microsoft.com/office/powerpoint/2010/main" val="1228211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9331DA-8087-4A65-A0D5-7F113B259CE4}" type="slidenum">
              <a:rPr lang="en-US" smtClean="0"/>
              <a:pPr/>
              <a:t>2</a:t>
            </a:fld>
            <a:endParaRPr lang="en-US"/>
          </a:p>
        </p:txBody>
      </p:sp>
    </p:spTree>
    <p:extLst>
      <p:ext uri="{BB962C8B-B14F-4D97-AF65-F5344CB8AC3E}">
        <p14:creationId xmlns:p14="http://schemas.microsoft.com/office/powerpoint/2010/main" val="1438857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SMT</a:t>
            </a:r>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22</a:t>
            </a:fld>
            <a:endParaRPr lang="en-US"/>
          </a:p>
        </p:txBody>
      </p:sp>
    </p:spTree>
    <p:extLst>
      <p:ext uri="{BB962C8B-B14F-4D97-AF65-F5344CB8AC3E}">
        <p14:creationId xmlns:p14="http://schemas.microsoft.com/office/powerpoint/2010/main" val="2490973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to 47</a:t>
            </a:r>
          </a:p>
          <a:p>
            <a:r>
              <a:rPr lang="en-US" dirty="0" smtClean="0"/>
              <a:t>Intellectually</a:t>
            </a:r>
            <a:r>
              <a:rPr lang="en-US" baseline="0" dirty="0" smtClean="0"/>
              <a:t> disabled to honor roll students </a:t>
            </a:r>
          </a:p>
          <a:p>
            <a:r>
              <a:rPr lang="en-US" baseline="0" dirty="0" smtClean="0"/>
              <a:t>Philippines to Forest Acres</a:t>
            </a:r>
          </a:p>
          <a:p>
            <a:r>
              <a:rPr lang="en-US" baseline="0" dirty="0" smtClean="0"/>
              <a:t>From families of means to children running away from the Foster system</a:t>
            </a:r>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23</a:t>
            </a:fld>
            <a:endParaRPr lang="en-US"/>
          </a:p>
        </p:txBody>
      </p:sp>
    </p:spTree>
    <p:extLst>
      <p:ext uri="{BB962C8B-B14F-4D97-AF65-F5344CB8AC3E}">
        <p14:creationId xmlns:p14="http://schemas.microsoft.com/office/powerpoint/2010/main" val="2966361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to 47</a:t>
            </a:r>
          </a:p>
          <a:p>
            <a:r>
              <a:rPr lang="en-US" dirty="0" smtClean="0"/>
              <a:t>Intellectually</a:t>
            </a:r>
            <a:r>
              <a:rPr lang="en-US" baseline="0" dirty="0" smtClean="0"/>
              <a:t> disabled to honor roll students </a:t>
            </a:r>
          </a:p>
          <a:p>
            <a:r>
              <a:rPr lang="en-US" baseline="0" dirty="0" smtClean="0"/>
              <a:t>Philippines to Forest Acres</a:t>
            </a:r>
          </a:p>
          <a:p>
            <a:r>
              <a:rPr lang="en-US" baseline="0" dirty="0" smtClean="0"/>
              <a:t>From families of means to children running away from the Foster system</a:t>
            </a:r>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24</a:t>
            </a:fld>
            <a:endParaRPr lang="en-US"/>
          </a:p>
        </p:txBody>
      </p:sp>
    </p:spTree>
    <p:extLst>
      <p:ext uri="{BB962C8B-B14F-4D97-AF65-F5344CB8AC3E}">
        <p14:creationId xmlns:p14="http://schemas.microsoft.com/office/powerpoint/2010/main" val="3128533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A0203B-BD8E-453D-A765-D351C830CB7E}" type="slidenum">
              <a:rPr lang="en-US" smtClean="0"/>
              <a:t>28</a:t>
            </a:fld>
            <a:endParaRPr lang="en-US"/>
          </a:p>
        </p:txBody>
      </p:sp>
    </p:spTree>
    <p:extLst>
      <p:ext uri="{BB962C8B-B14F-4D97-AF65-F5344CB8AC3E}">
        <p14:creationId xmlns:p14="http://schemas.microsoft.com/office/powerpoint/2010/main" val="2852190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A0203B-BD8E-453D-A765-D351C830CB7E}" type="slidenum">
              <a:rPr lang="en-US" smtClean="0"/>
              <a:t>29</a:t>
            </a:fld>
            <a:endParaRPr lang="en-US"/>
          </a:p>
        </p:txBody>
      </p:sp>
    </p:spTree>
    <p:extLst>
      <p:ext uri="{BB962C8B-B14F-4D97-AF65-F5344CB8AC3E}">
        <p14:creationId xmlns:p14="http://schemas.microsoft.com/office/powerpoint/2010/main" val="462297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A0203B-BD8E-453D-A765-D351C830CB7E}" type="slidenum">
              <a:rPr lang="en-US" smtClean="0"/>
              <a:t>30</a:t>
            </a:fld>
            <a:endParaRPr lang="en-US"/>
          </a:p>
        </p:txBody>
      </p:sp>
    </p:spTree>
    <p:extLst>
      <p:ext uri="{BB962C8B-B14F-4D97-AF65-F5344CB8AC3E}">
        <p14:creationId xmlns:p14="http://schemas.microsoft.com/office/powerpoint/2010/main" val="1510216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A0203B-BD8E-453D-A765-D351C830CB7E}" type="slidenum">
              <a:rPr lang="en-US" smtClean="0"/>
              <a:t>31</a:t>
            </a:fld>
            <a:endParaRPr lang="en-US"/>
          </a:p>
        </p:txBody>
      </p:sp>
    </p:spTree>
    <p:extLst>
      <p:ext uri="{BB962C8B-B14F-4D97-AF65-F5344CB8AC3E}">
        <p14:creationId xmlns:p14="http://schemas.microsoft.com/office/powerpoint/2010/main" val="2225740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A0203B-BD8E-453D-A765-D351C830CB7E}" type="slidenum">
              <a:rPr lang="en-US" smtClean="0"/>
              <a:t>32</a:t>
            </a:fld>
            <a:endParaRPr lang="en-US"/>
          </a:p>
        </p:txBody>
      </p:sp>
    </p:spTree>
    <p:extLst>
      <p:ext uri="{BB962C8B-B14F-4D97-AF65-F5344CB8AC3E}">
        <p14:creationId xmlns:p14="http://schemas.microsoft.com/office/powerpoint/2010/main" val="1275204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A0203B-BD8E-453D-A765-D351C830CB7E}" type="slidenum">
              <a:rPr lang="en-US" smtClean="0"/>
              <a:t>33</a:t>
            </a:fld>
            <a:endParaRPr lang="en-US"/>
          </a:p>
        </p:txBody>
      </p:sp>
    </p:spTree>
    <p:extLst>
      <p:ext uri="{BB962C8B-B14F-4D97-AF65-F5344CB8AC3E}">
        <p14:creationId xmlns:p14="http://schemas.microsoft.com/office/powerpoint/2010/main" val="74880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38">
              <a:defRPr/>
            </a:pPr>
            <a:r>
              <a:rPr lang="en-US" dirty="0" smtClean="0"/>
              <a:t>SMT</a:t>
            </a:r>
          </a:p>
          <a:p>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34</a:t>
            </a:fld>
            <a:endParaRPr lang="en-US"/>
          </a:p>
        </p:txBody>
      </p:sp>
    </p:spTree>
    <p:extLst>
      <p:ext uri="{BB962C8B-B14F-4D97-AF65-F5344CB8AC3E}">
        <p14:creationId xmlns:p14="http://schemas.microsoft.com/office/powerpoint/2010/main" val="2006792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3</a:t>
            </a:fld>
            <a:endParaRPr lang="en-US"/>
          </a:p>
        </p:txBody>
      </p:sp>
    </p:spTree>
    <p:extLst>
      <p:ext uri="{BB962C8B-B14F-4D97-AF65-F5344CB8AC3E}">
        <p14:creationId xmlns:p14="http://schemas.microsoft.com/office/powerpoint/2010/main" val="469258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A0203B-BD8E-453D-A765-D351C830CB7E}" type="slidenum">
              <a:rPr lang="en-US" smtClean="0"/>
              <a:t>35</a:t>
            </a:fld>
            <a:endParaRPr lang="en-US"/>
          </a:p>
        </p:txBody>
      </p:sp>
    </p:spTree>
    <p:extLst>
      <p:ext uri="{BB962C8B-B14F-4D97-AF65-F5344CB8AC3E}">
        <p14:creationId xmlns:p14="http://schemas.microsoft.com/office/powerpoint/2010/main" val="3438599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38">
              <a:defRPr/>
            </a:pPr>
            <a:r>
              <a:rPr lang="en-US" dirty="0" smtClean="0"/>
              <a:t>SMT</a:t>
            </a:r>
          </a:p>
          <a:p>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36</a:t>
            </a:fld>
            <a:endParaRPr lang="en-US"/>
          </a:p>
        </p:txBody>
      </p:sp>
    </p:spTree>
    <p:extLst>
      <p:ext uri="{BB962C8B-B14F-4D97-AF65-F5344CB8AC3E}">
        <p14:creationId xmlns:p14="http://schemas.microsoft.com/office/powerpoint/2010/main" val="3636467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38">
              <a:defRPr/>
            </a:pPr>
            <a:r>
              <a:rPr lang="en-US" dirty="0" smtClean="0"/>
              <a:t>SMT</a:t>
            </a:r>
          </a:p>
          <a:p>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37</a:t>
            </a:fld>
            <a:endParaRPr lang="en-US"/>
          </a:p>
        </p:txBody>
      </p:sp>
    </p:spTree>
    <p:extLst>
      <p:ext uri="{BB962C8B-B14F-4D97-AF65-F5344CB8AC3E}">
        <p14:creationId xmlns:p14="http://schemas.microsoft.com/office/powerpoint/2010/main" val="1887205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38">
              <a:defRPr/>
            </a:pPr>
            <a:r>
              <a:rPr lang="en-US" dirty="0" smtClean="0"/>
              <a:t>SMT</a:t>
            </a:r>
          </a:p>
          <a:p>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38</a:t>
            </a:fld>
            <a:endParaRPr lang="en-US"/>
          </a:p>
        </p:txBody>
      </p:sp>
    </p:spTree>
    <p:extLst>
      <p:ext uri="{BB962C8B-B14F-4D97-AF65-F5344CB8AC3E}">
        <p14:creationId xmlns:p14="http://schemas.microsoft.com/office/powerpoint/2010/main" val="2749765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38">
              <a:defRPr/>
            </a:pPr>
            <a:r>
              <a:rPr lang="en-US" dirty="0" smtClean="0"/>
              <a:t>SMT</a:t>
            </a:r>
          </a:p>
          <a:p>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39</a:t>
            </a:fld>
            <a:endParaRPr lang="en-US"/>
          </a:p>
        </p:txBody>
      </p:sp>
    </p:spTree>
    <p:extLst>
      <p:ext uri="{BB962C8B-B14F-4D97-AF65-F5344CB8AC3E}">
        <p14:creationId xmlns:p14="http://schemas.microsoft.com/office/powerpoint/2010/main" val="1678408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40</a:t>
            </a:fld>
            <a:endParaRPr lang="en-US"/>
          </a:p>
        </p:txBody>
      </p:sp>
    </p:spTree>
    <p:extLst>
      <p:ext uri="{BB962C8B-B14F-4D97-AF65-F5344CB8AC3E}">
        <p14:creationId xmlns:p14="http://schemas.microsoft.com/office/powerpoint/2010/main" val="2265145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79331DA-8087-4A65-A0D5-7F113B259CE4}" type="slidenum">
              <a:rPr lang="en-US" smtClean="0"/>
              <a:pPr/>
              <a:t>41</a:t>
            </a:fld>
            <a:endParaRPr lang="en-US"/>
          </a:p>
        </p:txBody>
      </p:sp>
    </p:spTree>
    <p:extLst>
      <p:ext uri="{BB962C8B-B14F-4D97-AF65-F5344CB8AC3E}">
        <p14:creationId xmlns:p14="http://schemas.microsoft.com/office/powerpoint/2010/main" val="65214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SMT</a:t>
            </a:r>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4</a:t>
            </a:fld>
            <a:endParaRPr lang="en-US"/>
          </a:p>
        </p:txBody>
      </p:sp>
    </p:spTree>
    <p:extLst>
      <p:ext uri="{BB962C8B-B14F-4D97-AF65-F5344CB8AC3E}">
        <p14:creationId xmlns:p14="http://schemas.microsoft.com/office/powerpoint/2010/main" val="2997004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38">
              <a:defRPr/>
            </a:pPr>
            <a:r>
              <a:rPr lang="en-US" dirty="0" smtClean="0"/>
              <a:t>Smuggling:</a:t>
            </a:r>
          </a:p>
          <a:p>
            <a:pPr marL="171039" indent="-171039" defTabSz="929538">
              <a:buFont typeface="Arial" panose="020B0604020202020204" pitchFamily="34" charset="0"/>
              <a:buChar char="•"/>
              <a:defRPr/>
            </a:pPr>
            <a:r>
              <a:rPr lang="en-US" dirty="0" smtClean="0"/>
              <a:t>Undocumented</a:t>
            </a:r>
          </a:p>
          <a:p>
            <a:pPr marL="171039" indent="-171039" defTabSz="929538">
              <a:buFont typeface="Arial" panose="020B0604020202020204" pitchFamily="34" charset="0"/>
              <a:buChar char="•"/>
              <a:defRPr/>
            </a:pPr>
            <a:r>
              <a:rPr lang="en-US" dirty="0" smtClean="0"/>
              <a:t>Voluntary or involuntary</a:t>
            </a:r>
          </a:p>
          <a:p>
            <a:pPr marL="171039" indent="-171039" defTabSz="929538">
              <a:buFont typeface="Arial" panose="020B0604020202020204" pitchFamily="34" charset="0"/>
              <a:buChar char="•"/>
              <a:defRPr/>
            </a:pPr>
            <a:r>
              <a:rPr lang="en-US" dirty="0" smtClean="0"/>
              <a:t>Crime against borders</a:t>
            </a:r>
          </a:p>
          <a:p>
            <a:pPr marL="171039" indent="-171039" defTabSz="929538">
              <a:buFont typeface="Arial" panose="020B0604020202020204" pitchFamily="34" charset="0"/>
              <a:buChar char="•"/>
              <a:defRPr/>
            </a:pPr>
            <a:r>
              <a:rPr lang="en-US" dirty="0" smtClean="0"/>
              <a:t>About</a:t>
            </a:r>
            <a:r>
              <a:rPr lang="en-US" baseline="0" dirty="0" smtClean="0"/>
              <a:t> transportation </a:t>
            </a:r>
            <a:endParaRPr lang="en-US" dirty="0" smtClean="0"/>
          </a:p>
          <a:p>
            <a:pPr defTabSz="929538">
              <a:defRPr/>
            </a:pPr>
            <a:endParaRPr lang="en-US" dirty="0" smtClean="0"/>
          </a:p>
          <a:p>
            <a:pPr defTabSz="929538">
              <a:defRPr/>
            </a:pPr>
            <a:r>
              <a:rPr lang="en-US" dirty="0" smtClean="0"/>
              <a:t>Trafficking:</a:t>
            </a:r>
            <a:r>
              <a:rPr lang="en-US" baseline="0" dirty="0" smtClean="0"/>
              <a:t>  </a:t>
            </a:r>
          </a:p>
          <a:p>
            <a:pPr marL="171039" indent="-171039" defTabSz="929538">
              <a:buFont typeface="Arial" panose="020B0604020202020204" pitchFamily="34" charset="0"/>
              <a:buChar char="•"/>
              <a:defRPr/>
            </a:pPr>
            <a:r>
              <a:rPr lang="en-US" baseline="0" dirty="0" smtClean="0"/>
              <a:t>Citizen or undocumented</a:t>
            </a:r>
          </a:p>
          <a:p>
            <a:pPr marL="171039" indent="-171039" defTabSz="929538">
              <a:buFont typeface="Arial" panose="020B0604020202020204" pitchFamily="34" charset="0"/>
              <a:buChar char="•"/>
              <a:defRPr/>
            </a:pPr>
            <a:r>
              <a:rPr lang="en-US" baseline="0" dirty="0" smtClean="0"/>
              <a:t>Involuntary </a:t>
            </a:r>
          </a:p>
          <a:p>
            <a:pPr marL="171039" indent="-171039" defTabSz="929538">
              <a:buFont typeface="Arial" panose="020B0604020202020204" pitchFamily="34" charset="0"/>
              <a:buChar char="•"/>
              <a:defRPr/>
            </a:pPr>
            <a:r>
              <a:rPr lang="en-US" baseline="0" dirty="0" smtClean="0"/>
              <a:t>Crime against person </a:t>
            </a:r>
          </a:p>
          <a:p>
            <a:pPr marL="171039" indent="-171039" defTabSz="929538">
              <a:buFont typeface="Arial" panose="020B0604020202020204" pitchFamily="34" charset="0"/>
              <a:buChar char="•"/>
              <a:defRPr/>
            </a:pPr>
            <a:r>
              <a:rPr lang="en-US" baseline="0" dirty="0" smtClean="0"/>
              <a:t>About exploitation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7</a:t>
            </a:fld>
            <a:endParaRPr lang="en-US"/>
          </a:p>
        </p:txBody>
      </p:sp>
    </p:spTree>
    <p:extLst>
      <p:ext uri="{BB962C8B-B14F-4D97-AF65-F5344CB8AC3E}">
        <p14:creationId xmlns:p14="http://schemas.microsoft.com/office/powerpoint/2010/main" val="43788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SMT</a:t>
            </a:r>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8</a:t>
            </a:fld>
            <a:endParaRPr lang="en-US"/>
          </a:p>
        </p:txBody>
      </p:sp>
    </p:spTree>
    <p:extLst>
      <p:ext uri="{BB962C8B-B14F-4D97-AF65-F5344CB8AC3E}">
        <p14:creationId xmlns:p14="http://schemas.microsoft.com/office/powerpoint/2010/main" val="340603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150b year industry</a:t>
            </a:r>
          </a:p>
          <a:p>
            <a:r>
              <a:rPr lang="en-US" dirty="0" smtClean="0"/>
              <a:t>Traffickers see markets-</a:t>
            </a:r>
            <a:r>
              <a:rPr lang="en-US" baseline="0" dirty="0" smtClean="0"/>
              <a:t> not state lines, county lines, etc.</a:t>
            </a:r>
          </a:p>
          <a:p>
            <a:r>
              <a:rPr lang="en-US" baseline="0" dirty="0" smtClean="0"/>
              <a:t>Profitable.  Sell coke one time.  Sell a victim many times.</a:t>
            </a:r>
          </a:p>
          <a:p>
            <a:r>
              <a:rPr lang="en-US" baseline="0" dirty="0" smtClean="0"/>
              <a:t>Which is why we’re seeing gangs, including the Bloods and the Crips in SC, shifting their biz model to HT- </a:t>
            </a:r>
            <a:r>
              <a:rPr lang="en-US" baseline="0" dirty="0" err="1" smtClean="0"/>
              <a:t>bc</a:t>
            </a:r>
            <a:r>
              <a:rPr lang="en-US" baseline="0" dirty="0" smtClean="0"/>
              <a:t> it is profitable</a:t>
            </a:r>
          </a:p>
          <a:p>
            <a:r>
              <a:rPr lang="en-US" baseline="0" dirty="0" smtClean="0"/>
              <a:t>And I’m going to share with y9ou one of those cases we prosecuted this year </a:t>
            </a:r>
            <a:endParaRPr lang="en-US" dirty="0" smtClean="0"/>
          </a:p>
        </p:txBody>
      </p:sp>
      <p:sp>
        <p:nvSpPr>
          <p:cNvPr id="4" name="Slide Number Placeholder 3"/>
          <p:cNvSpPr>
            <a:spLocks noGrp="1"/>
          </p:cNvSpPr>
          <p:nvPr>
            <p:ph type="sldNum" sz="quarter" idx="10"/>
          </p:nvPr>
        </p:nvSpPr>
        <p:spPr/>
        <p:txBody>
          <a:bodyPr/>
          <a:lstStyle/>
          <a:p>
            <a:fld id="{44723AA6-0E86-47FF-B851-2002B139D7CF}" type="slidenum">
              <a:rPr lang="en-US" smtClean="0"/>
              <a:pPr/>
              <a:t>14</a:t>
            </a:fld>
            <a:endParaRPr lang="en-US"/>
          </a:p>
        </p:txBody>
      </p:sp>
    </p:spTree>
    <p:extLst>
      <p:ext uri="{BB962C8B-B14F-4D97-AF65-F5344CB8AC3E}">
        <p14:creationId xmlns:p14="http://schemas.microsoft.com/office/powerpoint/2010/main" val="83130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15</a:t>
            </a:fld>
            <a:endParaRPr lang="en-US"/>
          </a:p>
        </p:txBody>
      </p:sp>
    </p:spTree>
    <p:extLst>
      <p:ext uri="{BB962C8B-B14F-4D97-AF65-F5344CB8AC3E}">
        <p14:creationId xmlns:p14="http://schemas.microsoft.com/office/powerpoint/2010/main" val="1952985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Manipulation of Debts </a:t>
            </a:r>
          </a:p>
          <a:p>
            <a:pPr lvl="0"/>
            <a:r>
              <a:rPr lang="en-US" dirty="0"/>
              <a:t>Verbal Abuse and Intimidation </a:t>
            </a:r>
          </a:p>
          <a:p>
            <a:pPr lvl="0"/>
            <a:r>
              <a:rPr lang="en-US" dirty="0"/>
              <a:t>Demeaning and Demoralizing </a:t>
            </a:r>
          </a:p>
          <a:p>
            <a:pPr lvl="0"/>
            <a:r>
              <a:rPr lang="en-US" dirty="0"/>
              <a:t>Psychological Manipulation and Control  </a:t>
            </a:r>
          </a:p>
          <a:p>
            <a:pPr lvl="0"/>
            <a:r>
              <a:rPr lang="en-US" dirty="0"/>
              <a:t>Confiscation of Documents </a:t>
            </a:r>
          </a:p>
          <a:p>
            <a:pPr lvl="0"/>
            <a:r>
              <a:rPr lang="en-US" dirty="0"/>
              <a:t>Onerous Living and Working Conditions </a:t>
            </a:r>
          </a:p>
          <a:p>
            <a:pPr lvl="0"/>
            <a:r>
              <a:rPr lang="en-US" dirty="0"/>
              <a:t>Ominous Comments </a:t>
            </a:r>
          </a:p>
          <a:p>
            <a:pPr lvl="0"/>
            <a:r>
              <a:rPr lang="en-US" dirty="0"/>
              <a:t>Monitoring and Surveillance </a:t>
            </a:r>
          </a:p>
          <a:p>
            <a:pPr lvl="0"/>
            <a:r>
              <a:rPr lang="en-US" dirty="0"/>
              <a:t>Isolation </a:t>
            </a:r>
          </a:p>
          <a:p>
            <a:pPr lvl="0"/>
            <a:r>
              <a:rPr lang="en-US" dirty="0"/>
              <a:t>Deception and Fraud</a:t>
            </a:r>
          </a:p>
          <a:p>
            <a:pPr lvl="0"/>
            <a:r>
              <a:rPr lang="en-US" dirty="0"/>
              <a:t>Withholding of Pay</a:t>
            </a:r>
          </a:p>
          <a:p>
            <a:pPr lvl="1"/>
            <a:r>
              <a:rPr lang="en-US" b="1" dirty="0"/>
              <a:t>Separation &amp; Isolation: </a:t>
            </a:r>
            <a:r>
              <a:rPr lang="en-US" dirty="0"/>
              <a:t>Deprive support &amp; create dependency</a:t>
            </a:r>
          </a:p>
          <a:p>
            <a:pPr lvl="1"/>
            <a:r>
              <a:rPr lang="en-US" b="1" dirty="0"/>
              <a:t>Humiliation &amp; Degradation: </a:t>
            </a:r>
            <a:r>
              <a:rPr lang="en-US" dirty="0"/>
              <a:t>Feelings of incompetence &amp; exhaustion</a:t>
            </a:r>
          </a:p>
          <a:p>
            <a:pPr lvl="1"/>
            <a:r>
              <a:rPr lang="en-US" b="1" dirty="0"/>
              <a:t>Trivial Demands: </a:t>
            </a:r>
            <a:r>
              <a:rPr lang="en-US" dirty="0"/>
              <a:t>Reinforces power &amp; control</a:t>
            </a:r>
          </a:p>
          <a:p>
            <a:pPr lvl="1"/>
            <a:r>
              <a:rPr lang="en-US" b="1" dirty="0"/>
              <a:t>Malnourishment &amp; Exhaustion: </a:t>
            </a:r>
            <a:r>
              <a:rPr lang="en-US" dirty="0"/>
              <a:t>Reduce will to resist</a:t>
            </a:r>
          </a:p>
          <a:p>
            <a:pPr lvl="1"/>
            <a:r>
              <a:rPr lang="en-US" b="1" dirty="0"/>
              <a:t>Distortion of Perceptions: </a:t>
            </a:r>
            <a:r>
              <a:rPr lang="en-US" dirty="0"/>
              <a:t>Manipulation of feelings</a:t>
            </a:r>
          </a:p>
          <a:p>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19</a:t>
            </a:fld>
            <a:endParaRPr lang="en-US"/>
          </a:p>
        </p:txBody>
      </p:sp>
    </p:spTree>
    <p:extLst>
      <p:ext uri="{BB962C8B-B14F-4D97-AF65-F5344CB8AC3E}">
        <p14:creationId xmlns:p14="http://schemas.microsoft.com/office/powerpoint/2010/main" val="4100658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Manipulation of Debts </a:t>
            </a:r>
          </a:p>
          <a:p>
            <a:pPr lvl="0"/>
            <a:r>
              <a:rPr lang="en-US" dirty="0"/>
              <a:t>Verbal Abuse and Intimidation </a:t>
            </a:r>
          </a:p>
          <a:p>
            <a:pPr lvl="0"/>
            <a:r>
              <a:rPr lang="en-US" dirty="0"/>
              <a:t>Demeaning and Demoralizing </a:t>
            </a:r>
          </a:p>
          <a:p>
            <a:pPr lvl="0"/>
            <a:r>
              <a:rPr lang="en-US" dirty="0"/>
              <a:t>Psychological Manipulation and Control  </a:t>
            </a:r>
          </a:p>
          <a:p>
            <a:pPr lvl="0"/>
            <a:r>
              <a:rPr lang="en-US" dirty="0"/>
              <a:t>Confiscation of Documents </a:t>
            </a:r>
          </a:p>
          <a:p>
            <a:pPr lvl="0"/>
            <a:r>
              <a:rPr lang="en-US" dirty="0"/>
              <a:t>Onerous Living and Working Conditions </a:t>
            </a:r>
          </a:p>
          <a:p>
            <a:pPr lvl="0"/>
            <a:r>
              <a:rPr lang="en-US" dirty="0"/>
              <a:t>Ominous Comments </a:t>
            </a:r>
          </a:p>
          <a:p>
            <a:pPr lvl="0"/>
            <a:r>
              <a:rPr lang="en-US" dirty="0"/>
              <a:t>Monitoring and Surveillance </a:t>
            </a:r>
          </a:p>
          <a:p>
            <a:pPr lvl="0"/>
            <a:r>
              <a:rPr lang="en-US" dirty="0"/>
              <a:t>Isolation </a:t>
            </a:r>
          </a:p>
          <a:p>
            <a:pPr lvl="0"/>
            <a:r>
              <a:rPr lang="en-US" dirty="0"/>
              <a:t>Deception and Fraud</a:t>
            </a:r>
          </a:p>
          <a:p>
            <a:pPr lvl="0"/>
            <a:r>
              <a:rPr lang="en-US" dirty="0"/>
              <a:t>Withholding of Pay</a:t>
            </a:r>
          </a:p>
          <a:p>
            <a:pPr lvl="1"/>
            <a:r>
              <a:rPr lang="en-US" b="1" dirty="0"/>
              <a:t>Separation &amp; Isolation: </a:t>
            </a:r>
            <a:r>
              <a:rPr lang="en-US" dirty="0"/>
              <a:t>Deprive support &amp; create dependency</a:t>
            </a:r>
          </a:p>
          <a:p>
            <a:pPr lvl="1"/>
            <a:r>
              <a:rPr lang="en-US" b="1" dirty="0"/>
              <a:t>Humiliation &amp; Degradation: </a:t>
            </a:r>
            <a:r>
              <a:rPr lang="en-US" dirty="0"/>
              <a:t>Feelings of incompetence &amp; exhaustion</a:t>
            </a:r>
          </a:p>
          <a:p>
            <a:pPr lvl="1"/>
            <a:r>
              <a:rPr lang="en-US" b="1" dirty="0"/>
              <a:t>Trivial Demands: </a:t>
            </a:r>
            <a:r>
              <a:rPr lang="en-US" dirty="0"/>
              <a:t>Reinforces power &amp; control</a:t>
            </a:r>
          </a:p>
          <a:p>
            <a:pPr lvl="1"/>
            <a:r>
              <a:rPr lang="en-US" b="1" dirty="0"/>
              <a:t>Malnourishment &amp; Exhaustion: </a:t>
            </a:r>
            <a:r>
              <a:rPr lang="en-US" dirty="0"/>
              <a:t>Reduce will to resist</a:t>
            </a:r>
          </a:p>
          <a:p>
            <a:pPr lvl="1"/>
            <a:r>
              <a:rPr lang="en-US" b="1" dirty="0"/>
              <a:t>Distortion of Perceptions: </a:t>
            </a:r>
            <a:r>
              <a:rPr lang="en-US" dirty="0"/>
              <a:t>Manipulation of feelings</a:t>
            </a:r>
          </a:p>
          <a:p>
            <a:endParaRPr lang="en-US" dirty="0"/>
          </a:p>
        </p:txBody>
      </p:sp>
      <p:sp>
        <p:nvSpPr>
          <p:cNvPr id="4" name="Slide Number Placeholder 3"/>
          <p:cNvSpPr>
            <a:spLocks noGrp="1"/>
          </p:cNvSpPr>
          <p:nvPr>
            <p:ph type="sldNum" sz="quarter" idx="10"/>
          </p:nvPr>
        </p:nvSpPr>
        <p:spPr/>
        <p:txBody>
          <a:bodyPr/>
          <a:lstStyle/>
          <a:p>
            <a:fld id="{44723AA6-0E86-47FF-B851-2002B139D7CF}" type="slidenum">
              <a:rPr lang="en-US" smtClean="0"/>
              <a:pPr/>
              <a:t>20</a:t>
            </a:fld>
            <a:endParaRPr lang="en-US"/>
          </a:p>
        </p:txBody>
      </p:sp>
    </p:spTree>
    <p:extLst>
      <p:ext uri="{BB962C8B-B14F-4D97-AF65-F5344CB8AC3E}">
        <p14:creationId xmlns:p14="http://schemas.microsoft.com/office/powerpoint/2010/main" val="4258728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4FFE0E-F677-4C5D-87A2-FCBD70A50E0A}"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FD7-B6D4-409D-9DA2-4CB56E9847EE}" type="slidenum">
              <a:rPr lang="en-US" smtClean="0"/>
              <a:t>‹#›</a:t>
            </a:fld>
            <a:endParaRPr lang="en-US"/>
          </a:p>
        </p:txBody>
      </p:sp>
    </p:spTree>
    <p:extLst>
      <p:ext uri="{BB962C8B-B14F-4D97-AF65-F5344CB8AC3E}">
        <p14:creationId xmlns:p14="http://schemas.microsoft.com/office/powerpoint/2010/main" val="337568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4FFE0E-F677-4C5D-87A2-FCBD70A50E0A}"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FD7-B6D4-409D-9DA2-4CB56E9847EE}" type="slidenum">
              <a:rPr lang="en-US" smtClean="0"/>
              <a:t>‹#›</a:t>
            </a:fld>
            <a:endParaRPr lang="en-US"/>
          </a:p>
        </p:txBody>
      </p:sp>
    </p:spTree>
    <p:extLst>
      <p:ext uri="{BB962C8B-B14F-4D97-AF65-F5344CB8AC3E}">
        <p14:creationId xmlns:p14="http://schemas.microsoft.com/office/powerpoint/2010/main" val="2372872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4FFE0E-F677-4C5D-87A2-FCBD70A50E0A}"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FD7-B6D4-409D-9DA2-4CB56E9847EE}" type="slidenum">
              <a:rPr lang="en-US" smtClean="0"/>
              <a:t>‹#›</a:t>
            </a:fld>
            <a:endParaRPr lang="en-US"/>
          </a:p>
        </p:txBody>
      </p:sp>
    </p:spTree>
    <p:extLst>
      <p:ext uri="{BB962C8B-B14F-4D97-AF65-F5344CB8AC3E}">
        <p14:creationId xmlns:p14="http://schemas.microsoft.com/office/powerpoint/2010/main" val="448748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4FFE0E-F677-4C5D-87A2-FCBD70A50E0A}"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FD7-B6D4-409D-9DA2-4CB56E9847EE}" type="slidenum">
              <a:rPr lang="en-US" smtClean="0"/>
              <a:t>‹#›</a:t>
            </a:fld>
            <a:endParaRPr lang="en-US"/>
          </a:p>
        </p:txBody>
      </p:sp>
    </p:spTree>
    <p:extLst>
      <p:ext uri="{BB962C8B-B14F-4D97-AF65-F5344CB8AC3E}">
        <p14:creationId xmlns:p14="http://schemas.microsoft.com/office/powerpoint/2010/main" val="4192714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84FFE0E-F677-4C5D-87A2-FCBD70A50E0A}"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FD7-B6D4-409D-9DA2-4CB56E9847EE}" type="slidenum">
              <a:rPr lang="en-US" smtClean="0"/>
              <a:t>‹#›</a:t>
            </a:fld>
            <a:endParaRPr lang="en-US"/>
          </a:p>
        </p:txBody>
      </p:sp>
    </p:spTree>
    <p:extLst>
      <p:ext uri="{BB962C8B-B14F-4D97-AF65-F5344CB8AC3E}">
        <p14:creationId xmlns:p14="http://schemas.microsoft.com/office/powerpoint/2010/main" val="230432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4FFE0E-F677-4C5D-87A2-FCBD70A50E0A}"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9FD7-B6D4-409D-9DA2-4CB56E9847EE}" type="slidenum">
              <a:rPr lang="en-US" smtClean="0"/>
              <a:t>‹#›</a:t>
            </a:fld>
            <a:endParaRPr lang="en-US"/>
          </a:p>
        </p:txBody>
      </p:sp>
    </p:spTree>
    <p:extLst>
      <p:ext uri="{BB962C8B-B14F-4D97-AF65-F5344CB8AC3E}">
        <p14:creationId xmlns:p14="http://schemas.microsoft.com/office/powerpoint/2010/main" val="1907160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4FFE0E-F677-4C5D-87A2-FCBD70A50E0A}" type="datetimeFigureOut">
              <a:rPr lang="en-US" smtClean="0"/>
              <a:t>10/27/2020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E9FD7-B6D4-409D-9DA2-4CB56E9847EE}" type="slidenum">
              <a:rPr lang="en-US" smtClean="0"/>
              <a:t>‹#›</a:t>
            </a:fld>
            <a:endParaRPr lang="en-US"/>
          </a:p>
        </p:txBody>
      </p:sp>
    </p:spTree>
    <p:extLst>
      <p:ext uri="{BB962C8B-B14F-4D97-AF65-F5344CB8AC3E}">
        <p14:creationId xmlns:p14="http://schemas.microsoft.com/office/powerpoint/2010/main" val="118398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4FFE0E-F677-4C5D-87A2-FCBD70A50E0A}" type="datetimeFigureOut">
              <a:rPr lang="en-US" smtClean="0"/>
              <a:t>10/27/2020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E9FD7-B6D4-409D-9DA2-4CB56E9847EE}" type="slidenum">
              <a:rPr lang="en-US" smtClean="0"/>
              <a:t>‹#›</a:t>
            </a:fld>
            <a:endParaRPr lang="en-US"/>
          </a:p>
        </p:txBody>
      </p:sp>
    </p:spTree>
    <p:extLst>
      <p:ext uri="{BB962C8B-B14F-4D97-AF65-F5344CB8AC3E}">
        <p14:creationId xmlns:p14="http://schemas.microsoft.com/office/powerpoint/2010/main" val="2180177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4FFE0E-F677-4C5D-87A2-FCBD70A50E0A}" type="datetimeFigureOut">
              <a:rPr lang="en-US" smtClean="0"/>
              <a:t>10/27/2020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E9FD7-B6D4-409D-9DA2-4CB56E9847EE}" type="slidenum">
              <a:rPr lang="en-US" smtClean="0"/>
              <a:t>‹#›</a:t>
            </a:fld>
            <a:endParaRPr lang="en-US"/>
          </a:p>
        </p:txBody>
      </p:sp>
    </p:spTree>
    <p:extLst>
      <p:ext uri="{BB962C8B-B14F-4D97-AF65-F5344CB8AC3E}">
        <p14:creationId xmlns:p14="http://schemas.microsoft.com/office/powerpoint/2010/main" val="648632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4FFE0E-F677-4C5D-87A2-FCBD70A50E0A}"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9FD7-B6D4-409D-9DA2-4CB56E9847EE}" type="slidenum">
              <a:rPr lang="en-US" smtClean="0"/>
              <a:t>‹#›</a:t>
            </a:fld>
            <a:endParaRPr lang="en-US"/>
          </a:p>
        </p:txBody>
      </p:sp>
    </p:spTree>
    <p:extLst>
      <p:ext uri="{BB962C8B-B14F-4D97-AF65-F5344CB8AC3E}">
        <p14:creationId xmlns:p14="http://schemas.microsoft.com/office/powerpoint/2010/main" val="999347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4FFE0E-F677-4C5D-87A2-FCBD70A50E0A}"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9FD7-B6D4-409D-9DA2-4CB56E9847EE}" type="slidenum">
              <a:rPr lang="en-US" smtClean="0"/>
              <a:t>‹#›</a:t>
            </a:fld>
            <a:endParaRPr lang="en-US"/>
          </a:p>
        </p:txBody>
      </p:sp>
    </p:spTree>
    <p:extLst>
      <p:ext uri="{BB962C8B-B14F-4D97-AF65-F5344CB8AC3E}">
        <p14:creationId xmlns:p14="http://schemas.microsoft.com/office/powerpoint/2010/main" val="3321459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4FFE0E-F677-4C5D-87A2-FCBD70A50E0A}" type="datetimeFigureOut">
              <a:rPr lang="en-US" smtClean="0"/>
              <a:t>10/27/2020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E9FD7-B6D4-409D-9DA2-4CB56E9847EE}" type="slidenum">
              <a:rPr lang="en-US" smtClean="0"/>
              <a:t>‹#›</a:t>
            </a:fld>
            <a:endParaRPr lang="en-US"/>
          </a:p>
        </p:txBody>
      </p:sp>
    </p:spTree>
    <p:extLst>
      <p:ext uri="{BB962C8B-B14F-4D97-AF65-F5344CB8AC3E}">
        <p14:creationId xmlns:p14="http://schemas.microsoft.com/office/powerpoint/2010/main" val="3614476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82906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1640" y="-54066"/>
            <a:ext cx="9210674" cy="6912066"/>
          </a:xfrm>
          <a:prstGeom prst="rect">
            <a:avLst/>
          </a:prstGeom>
        </p:spPr>
      </p:pic>
    </p:spTree>
    <p:extLst>
      <p:ext uri="{BB962C8B-B14F-4D97-AF65-F5344CB8AC3E}">
        <p14:creationId xmlns:p14="http://schemas.microsoft.com/office/powerpoint/2010/main" val="1035442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anose="02020603050405020304"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anose="02020603050405020304" pitchFamily="18" charset="0"/>
              <a:cs typeface="Times New Roman" pitchFamily="18" charset="0"/>
            </a:endParaRPr>
          </a:p>
        </p:txBody>
      </p:sp>
      <p:sp>
        <p:nvSpPr>
          <p:cNvPr id="7" name="Rectangle 6"/>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2"/>
          <p:cNvSpPr txBox="1">
            <a:spLocks noChangeArrowheads="1"/>
          </p:cNvSpPr>
          <p:nvPr/>
        </p:nvSpPr>
        <p:spPr>
          <a:xfrm>
            <a:off x="2159000" y="581026"/>
            <a:ext cx="8255000" cy="5478463"/>
          </a:xfrm>
          <a:prstGeom prst="rect">
            <a:avLst/>
          </a:prstGeom>
        </p:spPr>
        <p:txBody>
          <a:bodyPr numCol="2"/>
          <a:lstStyle/>
          <a:p>
            <a:pPr algn="ctr">
              <a:defRPr/>
            </a:pPr>
            <a:endParaRPr lang="en-US" sz="5500" dirty="0">
              <a:solidFill>
                <a:srgbClr val="000000"/>
              </a:solidFill>
              <a:latin typeface="Times New Roman" panose="02020603050405020304" pitchFamily="18" charset="0"/>
              <a:ea typeface="+mj-ea"/>
              <a:cs typeface="Times New Roman" pitchFamily="18" charset="0"/>
            </a:endParaRPr>
          </a:p>
          <a:p>
            <a:pPr>
              <a:defRPr/>
            </a:pPr>
            <a:endParaRPr lang="en-US"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367" y="744537"/>
            <a:ext cx="3019948" cy="536879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688" y="779123"/>
            <a:ext cx="3041642" cy="5407364"/>
          </a:xfrm>
          <a:prstGeom prst="rect">
            <a:avLst/>
          </a:prstGeom>
        </p:spPr>
      </p:pic>
    </p:spTree>
    <p:extLst>
      <p:ext uri="{BB962C8B-B14F-4D97-AF65-F5344CB8AC3E}">
        <p14:creationId xmlns:p14="http://schemas.microsoft.com/office/powerpoint/2010/main" val="3247121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7148" y="0"/>
            <a:ext cx="9133242" cy="6858000"/>
          </a:xfrm>
          <a:prstGeom prst="rect">
            <a:avLst/>
          </a:prstGeom>
        </p:spPr>
      </p:pic>
    </p:spTree>
    <p:extLst>
      <p:ext uri="{BB962C8B-B14F-4D97-AF65-F5344CB8AC3E}">
        <p14:creationId xmlns:p14="http://schemas.microsoft.com/office/powerpoint/2010/main" val="3935866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7" name="Rectangle 6"/>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Connector 7"/>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2"/>
          <p:cNvSpPr txBox="1">
            <a:spLocks noChangeArrowheads="1"/>
          </p:cNvSpPr>
          <p:nvPr/>
        </p:nvSpPr>
        <p:spPr>
          <a:xfrm>
            <a:off x="2159000" y="581026"/>
            <a:ext cx="8255000" cy="5478463"/>
          </a:xfrm>
          <a:prstGeom prst="rect">
            <a:avLst/>
          </a:prstGeom>
        </p:spPr>
        <p:txBody>
          <a:bodyPr/>
          <a:lstStyle/>
          <a:p>
            <a:pPr algn="ctr">
              <a:defRPr/>
            </a:pPr>
            <a:endParaRPr lang="en-US" sz="5500" dirty="0">
              <a:solidFill>
                <a:srgbClr val="000000"/>
              </a:solidFill>
              <a:latin typeface="Times New Roman" pitchFamily="18" charset="0"/>
              <a:ea typeface="+mj-ea"/>
              <a:cs typeface="Times New Roman" pitchFamily="18" charset="0"/>
            </a:endParaRPr>
          </a:p>
          <a:p>
            <a:pPr>
              <a:defRPr/>
            </a:pPr>
            <a:endParaRPr lang="en-US"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p:txBody>
      </p:sp>
      <p:pic>
        <p:nvPicPr>
          <p:cNvPr id="19" name="Picture 18"/>
          <p:cNvPicPr>
            <a:picLocks noChangeAspect="1"/>
          </p:cNvPicPr>
          <p:nvPr/>
        </p:nvPicPr>
        <p:blipFill>
          <a:blip r:embed="rId2"/>
          <a:stretch>
            <a:fillRect/>
          </a:stretch>
        </p:blipFill>
        <p:spPr>
          <a:xfrm>
            <a:off x="7054649" y="3441208"/>
            <a:ext cx="2886026" cy="2711116"/>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611" y="620151"/>
            <a:ext cx="4186488" cy="2365698"/>
          </a:xfrm>
          <a:prstGeom prst="rect">
            <a:avLst/>
          </a:prstGeom>
        </p:spPr>
      </p:pic>
      <p:pic>
        <p:nvPicPr>
          <p:cNvPr id="21" name="Picture 20"/>
          <p:cNvPicPr>
            <a:picLocks noChangeAspect="1"/>
          </p:cNvPicPr>
          <p:nvPr/>
        </p:nvPicPr>
        <p:blipFill>
          <a:blip r:embed="rId4"/>
          <a:stretch>
            <a:fillRect/>
          </a:stretch>
        </p:blipFill>
        <p:spPr>
          <a:xfrm>
            <a:off x="2063750" y="482601"/>
            <a:ext cx="2709111" cy="3326186"/>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8333" y="3286393"/>
            <a:ext cx="3196933" cy="3200131"/>
          </a:xfrm>
          <a:prstGeom prst="rect">
            <a:avLst/>
          </a:prstGeom>
        </p:spPr>
      </p:pic>
    </p:spTree>
    <p:extLst>
      <p:ext uri="{BB962C8B-B14F-4D97-AF65-F5344CB8AC3E}">
        <p14:creationId xmlns:p14="http://schemas.microsoft.com/office/powerpoint/2010/main" val="3788245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anose="02020603050405020304"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anose="02020603050405020304"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stretch>
            <a:fillRect/>
          </a:stretch>
        </p:blipFill>
        <p:spPr>
          <a:xfrm>
            <a:off x="3118169" y="3966370"/>
            <a:ext cx="2218351" cy="2508249"/>
          </a:xfrm>
          <a:prstGeom prst="rect">
            <a:avLst/>
          </a:prstGeom>
        </p:spPr>
      </p:pic>
      <p:pic>
        <p:nvPicPr>
          <p:cNvPr id="17" name="Picture 16"/>
          <p:cNvPicPr>
            <a:picLocks noChangeAspect="1"/>
          </p:cNvPicPr>
          <p:nvPr/>
        </p:nvPicPr>
        <p:blipFill>
          <a:blip r:embed="rId4"/>
          <a:stretch>
            <a:fillRect/>
          </a:stretch>
        </p:blipFill>
        <p:spPr>
          <a:xfrm>
            <a:off x="5498276" y="3625956"/>
            <a:ext cx="2234341" cy="2797325"/>
          </a:xfrm>
          <a:prstGeom prst="rect">
            <a:avLst/>
          </a:prstGeom>
        </p:spPr>
      </p:pic>
      <p:sp>
        <p:nvSpPr>
          <p:cNvPr id="18" name="Rectangle 17"/>
          <p:cNvSpPr/>
          <p:nvPr/>
        </p:nvSpPr>
        <p:spPr>
          <a:xfrm>
            <a:off x="2589018" y="2813495"/>
            <a:ext cx="1058303" cy="495649"/>
          </a:xfrm>
          <a:prstGeom prst="rect">
            <a:avLst/>
          </a:prstGeom>
        </p:spPr>
        <p:txBody>
          <a:bodyPr wrap="none">
            <a:spAutoFit/>
          </a:bodyPr>
          <a:lstStyle/>
          <a:p>
            <a:pPr algn="ctr">
              <a:lnSpc>
                <a:spcPct val="90000"/>
              </a:lnSpc>
              <a:defRPr sz="2912" b="1"/>
            </a:pPr>
            <a:r>
              <a:rPr lang="en-US"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johns</a:t>
            </a:r>
            <a:endPar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Rectangle 20"/>
          <p:cNvSpPr/>
          <p:nvPr/>
        </p:nvSpPr>
        <p:spPr>
          <a:xfrm>
            <a:off x="3684609" y="5978970"/>
            <a:ext cx="1699504" cy="495649"/>
          </a:xfrm>
          <a:prstGeom prst="rect">
            <a:avLst/>
          </a:prstGeom>
        </p:spPr>
        <p:txBody>
          <a:bodyPr wrap="none">
            <a:spAutoFit/>
          </a:bodyPr>
          <a:lstStyle/>
          <a:p>
            <a:pPr algn="ctr">
              <a:lnSpc>
                <a:spcPct val="90000"/>
              </a:lnSpc>
              <a:defRPr sz="2912" b="1"/>
            </a:pPr>
            <a:r>
              <a:rPr lang="en-US" dirty="0" err="1"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madames</a:t>
            </a:r>
            <a:endParaRPr lang="en-US"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5"/>
          <a:stretch>
            <a:fillRect/>
          </a:stretch>
        </p:blipFill>
        <p:spPr>
          <a:xfrm>
            <a:off x="6608033" y="1634596"/>
            <a:ext cx="1860489" cy="221538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4545" y="1875419"/>
            <a:ext cx="2064986" cy="3069946"/>
          </a:xfrm>
          <a:prstGeom prst="rect">
            <a:avLst/>
          </a:prstGeom>
        </p:spPr>
      </p:pic>
      <p:pic>
        <p:nvPicPr>
          <p:cNvPr id="27" name="Picture 26"/>
          <p:cNvPicPr>
            <a:picLocks noChangeAspect="1"/>
          </p:cNvPicPr>
          <p:nvPr/>
        </p:nvPicPr>
        <p:blipFill>
          <a:blip r:embed="rId7"/>
          <a:stretch>
            <a:fillRect/>
          </a:stretch>
        </p:blipFill>
        <p:spPr>
          <a:xfrm>
            <a:off x="8530845" y="251331"/>
            <a:ext cx="1970006" cy="3283343"/>
          </a:xfrm>
          <a:prstGeom prst="rect">
            <a:avLst/>
          </a:prstGeom>
        </p:spPr>
      </p:pic>
      <p:pic>
        <p:nvPicPr>
          <p:cNvPr id="28" name="Picture 27"/>
          <p:cNvPicPr>
            <a:picLocks noChangeAspect="1"/>
          </p:cNvPicPr>
          <p:nvPr/>
        </p:nvPicPr>
        <p:blipFill>
          <a:blip r:embed="rId8"/>
          <a:stretch>
            <a:fillRect/>
          </a:stretch>
        </p:blipFill>
        <p:spPr>
          <a:xfrm>
            <a:off x="4184397" y="1233479"/>
            <a:ext cx="2273758" cy="2846066"/>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8742" y="3582435"/>
            <a:ext cx="2277553" cy="2846942"/>
          </a:xfrm>
          <a:prstGeom prst="rect">
            <a:avLst/>
          </a:prstGeom>
        </p:spPr>
      </p:pic>
      <p:sp>
        <p:nvSpPr>
          <p:cNvPr id="30" name="Rectangle 29"/>
          <p:cNvSpPr/>
          <p:nvPr/>
        </p:nvSpPr>
        <p:spPr>
          <a:xfrm>
            <a:off x="6967296" y="5795315"/>
            <a:ext cx="2225289" cy="495649"/>
          </a:xfrm>
          <a:prstGeom prst="rect">
            <a:avLst/>
          </a:prstGeom>
        </p:spPr>
        <p:txBody>
          <a:bodyPr wrap="none">
            <a:spAutoFit/>
          </a:bodyPr>
          <a:lstStyle/>
          <a:p>
            <a:pPr algn="ctr">
              <a:lnSpc>
                <a:spcPct val="90000"/>
              </a:lnSpc>
              <a:defRPr sz="2912" b="1"/>
            </a:pPr>
            <a:r>
              <a:rPr lang="en-US"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hotel </a:t>
            </a:r>
            <a:r>
              <a:rPr lang="en-US" dirty="0" err="1"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magers</a:t>
            </a:r>
            <a:endParaRPr lang="en-US"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1" name="Rectangle 30"/>
          <p:cNvSpPr/>
          <p:nvPr/>
        </p:nvSpPr>
        <p:spPr>
          <a:xfrm>
            <a:off x="5014464" y="3419704"/>
            <a:ext cx="2819683" cy="495649"/>
          </a:xfrm>
          <a:prstGeom prst="rect">
            <a:avLst/>
          </a:prstGeom>
        </p:spPr>
        <p:txBody>
          <a:bodyPr wrap="none">
            <a:spAutoFit/>
          </a:bodyPr>
          <a:lstStyle/>
          <a:p>
            <a:pPr algn="ctr">
              <a:lnSpc>
                <a:spcPct val="90000"/>
              </a:lnSpc>
              <a:defRPr sz="2912" b="1"/>
            </a:pPr>
            <a:r>
              <a:rPr lang="en-US" dirty="0">
                <a:ln w="0"/>
                <a:solidFill>
                  <a:schemeClr val="bg1">
                    <a:lumMod val="6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t>
            </a:r>
            <a:r>
              <a:rPr lang="en-US" dirty="0" smtClean="0">
                <a:ln w="0"/>
                <a:solidFill>
                  <a:schemeClr val="bg1">
                    <a:lumMod val="6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roperty owners</a:t>
            </a:r>
            <a:endParaRPr lang="en-US" dirty="0">
              <a:ln w="0"/>
              <a:solidFill>
                <a:schemeClr val="bg1">
                  <a:lumMod val="6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2" name="Rectangle 31"/>
          <p:cNvSpPr/>
          <p:nvPr/>
        </p:nvSpPr>
        <p:spPr>
          <a:xfrm>
            <a:off x="2807004" y="1909712"/>
            <a:ext cx="1162499" cy="495649"/>
          </a:xfrm>
          <a:prstGeom prst="rect">
            <a:avLst/>
          </a:prstGeom>
        </p:spPr>
        <p:txBody>
          <a:bodyPr wrap="none">
            <a:spAutoFit/>
          </a:bodyPr>
          <a:lstStyle/>
          <a:p>
            <a:pPr algn="ctr">
              <a:lnSpc>
                <a:spcPct val="90000"/>
              </a:lnSpc>
              <a:defRPr sz="2912" b="1"/>
            </a:pPr>
            <a:r>
              <a:rPr lang="en-US" dirty="0" smtClean="0">
                <a:ln w="0"/>
                <a:solidFill>
                  <a:schemeClr val="bg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pimps</a:t>
            </a:r>
            <a:endParaRPr lang="en-US" dirty="0">
              <a:ln w="0"/>
              <a:solidFill>
                <a:schemeClr val="bg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3" name="Rectangle 32"/>
          <p:cNvSpPr/>
          <p:nvPr/>
        </p:nvSpPr>
        <p:spPr>
          <a:xfrm>
            <a:off x="5038780" y="1362364"/>
            <a:ext cx="1324402" cy="495649"/>
          </a:xfrm>
          <a:prstGeom prst="rect">
            <a:avLst/>
          </a:prstGeom>
        </p:spPr>
        <p:txBody>
          <a:bodyPr wrap="none">
            <a:spAutoFit/>
          </a:bodyPr>
          <a:lstStyle/>
          <a:p>
            <a:pPr algn="ctr">
              <a:lnSpc>
                <a:spcPct val="90000"/>
              </a:lnSpc>
              <a:defRPr sz="2912" b="1"/>
            </a:pPr>
            <a:r>
              <a:rPr lang="en-US"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drivers</a:t>
            </a:r>
            <a:endParaRPr lang="en-US"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4" name="Rectangle 33"/>
          <p:cNvSpPr/>
          <p:nvPr/>
        </p:nvSpPr>
        <p:spPr>
          <a:xfrm>
            <a:off x="5465394" y="5439629"/>
            <a:ext cx="1324402" cy="495649"/>
          </a:xfrm>
          <a:prstGeom prst="rect">
            <a:avLst/>
          </a:prstGeom>
        </p:spPr>
        <p:txBody>
          <a:bodyPr wrap="none">
            <a:spAutoFit/>
          </a:bodyPr>
          <a:lstStyle/>
          <a:p>
            <a:pPr algn="ctr">
              <a:lnSpc>
                <a:spcPct val="90000"/>
              </a:lnSpc>
              <a:defRPr sz="2912" b="1"/>
            </a:pPr>
            <a:r>
              <a:rPr lang="en-US" dirty="0" smtClean="0">
                <a:ln w="0"/>
                <a:solidFill>
                  <a:schemeClr val="bg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mamas</a:t>
            </a:r>
            <a:endParaRPr lang="en-US" dirty="0">
              <a:ln w="0"/>
              <a:solidFill>
                <a:schemeClr val="bg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5" name="Rectangle 34"/>
          <p:cNvSpPr/>
          <p:nvPr/>
        </p:nvSpPr>
        <p:spPr>
          <a:xfrm>
            <a:off x="7985794" y="2773703"/>
            <a:ext cx="2671095" cy="495649"/>
          </a:xfrm>
          <a:prstGeom prst="rect">
            <a:avLst/>
          </a:prstGeom>
        </p:spPr>
        <p:txBody>
          <a:bodyPr wrap="square">
            <a:spAutoFit/>
          </a:bodyPr>
          <a:lstStyle/>
          <a:p>
            <a:pPr algn="ctr">
              <a:lnSpc>
                <a:spcPct val="90000"/>
              </a:lnSpc>
              <a:defRPr sz="2912" b="1"/>
            </a:pPr>
            <a:r>
              <a:rPr lang="en-US"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security guards</a:t>
            </a:r>
            <a:endParaRPr lang="en-US"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6" name="Rectangle 35"/>
          <p:cNvSpPr/>
          <p:nvPr/>
        </p:nvSpPr>
        <p:spPr>
          <a:xfrm>
            <a:off x="2450276" y="450925"/>
            <a:ext cx="6096000" cy="1302280"/>
          </a:xfrm>
          <a:prstGeom prst="rect">
            <a:avLst/>
          </a:prstGeom>
        </p:spPr>
        <p:txBody>
          <a:bodyPr>
            <a:spAutoFit/>
          </a:bodyPr>
          <a:lstStyle/>
          <a:p>
            <a:pPr algn="ctr">
              <a:lnSpc>
                <a:spcPct val="90000"/>
              </a:lnSpc>
              <a:defRPr sz="2912" b="1"/>
            </a:pPr>
            <a:r>
              <a:rPr lang="en-US"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CRIMINAL: Who Can be guilty of human trafficking?</a:t>
            </a:r>
            <a:endPar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lnSpc>
                <a:spcPct val="90000"/>
              </a:lnSpc>
              <a:defRPr sz="2912" b="1"/>
            </a:pPr>
            <a:endPar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852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anose="02020603050405020304"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anose="02020603050405020304"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2159000" y="581026"/>
            <a:ext cx="8255000" cy="5478463"/>
          </a:xfrm>
          <a:prstGeom prst="rect">
            <a:avLst/>
          </a:prstGeom>
        </p:spPr>
        <p:txBody>
          <a:bodyPr numCol="2"/>
          <a:lstStyle/>
          <a:p>
            <a:pPr algn="ctr">
              <a:defRPr/>
            </a:pPr>
            <a:endParaRPr lang="en-US" sz="5500" dirty="0">
              <a:solidFill>
                <a:srgbClr val="000000"/>
              </a:solidFill>
              <a:latin typeface="Times New Roman" panose="02020603050405020304" pitchFamily="18" charset="0"/>
              <a:ea typeface="+mj-ea"/>
              <a:cs typeface="Times New Roman" pitchFamily="18" charset="0"/>
            </a:endParaRPr>
          </a:p>
          <a:p>
            <a:pPr>
              <a:defRPr/>
            </a:pPr>
            <a:endParaRPr lang="en-US"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p:txBody>
      </p:sp>
      <p:sp>
        <p:nvSpPr>
          <p:cNvPr id="16" name="Title 1">
            <a:extLst>
              <a:ext uri="{FF2B5EF4-FFF2-40B4-BE49-F238E27FC236}">
                <a16:creationId xmlns:a16="http://schemas.microsoft.com/office/drawing/2014/main" xmlns="" id="{2D6018F9-D2A9-4AC7-9C86-14F794FA2DFC}"/>
              </a:ext>
            </a:extLst>
          </p:cNvPr>
          <p:cNvSpPr txBox="1">
            <a:spLocks/>
          </p:cNvSpPr>
          <p:nvPr/>
        </p:nvSpPr>
        <p:spPr>
          <a:xfrm>
            <a:off x="2456717" y="554037"/>
            <a:ext cx="7481035" cy="103512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defRPr sz="2912" b="1"/>
            </a:pPr>
            <a:r>
              <a:rPr lang="en-US" sz="28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ANYONE WHO</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46607" y="1616147"/>
            <a:ext cx="3758895" cy="45703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900"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500" b="1"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b="1"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Sex Trafficking</a:t>
            </a:r>
          </a:p>
          <a:p>
            <a:pPr algn="ctr"/>
            <a:r>
              <a:rPr lang="en-US" sz="1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18 U.S.C. § 1591</a:t>
            </a:r>
          </a:p>
          <a:p>
            <a:pPr marL="342900" indent="-342900">
              <a:buFont typeface="+mj-lt"/>
              <a:buAutoNum type="arabicPeriod"/>
            </a:pPr>
            <a:endParaRPr lang="en-US" sz="9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500" dirty="0">
                <a:latin typeface="Times New Roman" panose="02020603050405020304" pitchFamily="18" charset="0"/>
                <a:cs typeface="Times New Roman" panose="02020603050405020304" pitchFamily="18" charset="0"/>
              </a:rPr>
              <a:t>Defendant </a:t>
            </a:r>
            <a:r>
              <a:rPr lang="en-US" sz="1500" u="sng" dirty="0">
                <a:latin typeface="Times New Roman" panose="02020603050405020304" pitchFamily="18" charset="0"/>
                <a:cs typeface="Times New Roman" panose="02020603050405020304" pitchFamily="18" charset="0"/>
              </a:rPr>
              <a:t>recruited</a:t>
            </a:r>
            <a:r>
              <a:rPr lang="en-US" sz="1500" dirty="0">
                <a:latin typeface="Times New Roman" panose="02020603050405020304" pitchFamily="18" charset="0"/>
                <a:cs typeface="Times New Roman" panose="02020603050405020304" pitchFamily="18" charset="0"/>
              </a:rPr>
              <a:t>/enticed harbored/transported/</a:t>
            </a:r>
            <a:r>
              <a:rPr lang="en-US" sz="1500" u="sng" dirty="0">
                <a:latin typeface="Times New Roman" panose="02020603050405020304" pitchFamily="18" charset="0"/>
                <a:cs typeface="Times New Roman" panose="02020603050405020304" pitchFamily="18" charset="0"/>
              </a:rPr>
              <a:t>provided</a:t>
            </a:r>
            <a:r>
              <a:rPr lang="en-US" sz="1500" dirty="0">
                <a:latin typeface="Times New Roman" panose="02020603050405020304" pitchFamily="18" charset="0"/>
                <a:cs typeface="Times New Roman" panose="02020603050405020304" pitchFamily="18" charset="0"/>
              </a:rPr>
              <a:t>/ obtained/maintained/advertised/ patronized/solicited the victim;</a:t>
            </a:r>
          </a:p>
          <a:p>
            <a:pPr marL="342900" indent="-342900">
              <a:buFont typeface="+mj-lt"/>
              <a:buAutoNum type="arabicPeriod"/>
            </a:pPr>
            <a:r>
              <a:rPr lang="en-US" sz="1500" dirty="0">
                <a:latin typeface="Times New Roman" panose="02020603050405020304" pitchFamily="18" charset="0"/>
                <a:cs typeface="Times New Roman" panose="02020603050405020304" pitchFamily="18" charset="0"/>
              </a:rPr>
              <a:t>by </a:t>
            </a:r>
            <a:r>
              <a:rPr lang="en-US" sz="1500" dirty="0">
                <a:solidFill>
                  <a:srgbClr val="FF0000"/>
                </a:solidFill>
                <a:latin typeface="Times New Roman" panose="02020603050405020304" pitchFamily="18" charset="0"/>
                <a:cs typeface="Times New Roman" panose="02020603050405020304" pitchFamily="18" charset="0"/>
              </a:rPr>
              <a:t>force/fraud/ coercion*</a:t>
            </a:r>
            <a:r>
              <a:rPr lang="en-US" sz="1500" dirty="0">
                <a:latin typeface="Times New Roman" panose="02020603050405020304" pitchFamily="18" charset="0"/>
                <a:cs typeface="Times New Roman" panose="02020603050405020304" pitchFamily="18" charset="0"/>
              </a:rPr>
              <a:t> </a:t>
            </a:r>
          </a:p>
          <a:p>
            <a:pPr marL="342900" indent="-342900">
              <a:buFont typeface="+mj-lt"/>
              <a:buAutoNum type="arabicPeriod"/>
            </a:pPr>
            <a:r>
              <a:rPr lang="en-US" sz="1500" dirty="0">
                <a:latin typeface="Times New Roman" panose="02020603050405020304" pitchFamily="18" charset="0"/>
                <a:cs typeface="Times New Roman" panose="02020603050405020304" pitchFamily="18" charset="0"/>
              </a:rPr>
              <a:t>to cause the victim to engage in a </a:t>
            </a:r>
            <a:r>
              <a:rPr lang="en-US" sz="1500" u="sng" dirty="0">
                <a:latin typeface="Times New Roman" panose="02020603050405020304" pitchFamily="18" charset="0"/>
                <a:cs typeface="Times New Roman" panose="02020603050405020304" pitchFamily="18" charset="0"/>
              </a:rPr>
              <a:t>commercial sex act</a:t>
            </a:r>
            <a:r>
              <a:rPr lang="en-US" sz="1500" dirty="0">
                <a:latin typeface="Times New Roman" panose="02020603050405020304" pitchFamily="18" charset="0"/>
                <a:cs typeface="Times New Roman" panose="02020603050405020304" pitchFamily="18" charset="0"/>
              </a:rPr>
              <a:t>; </a:t>
            </a:r>
          </a:p>
          <a:p>
            <a:pPr lvl="0"/>
            <a:endParaRPr lang="en-US" sz="1500" dirty="0">
              <a:latin typeface="Times New Roman" panose="02020603050405020304" pitchFamily="18" charset="0"/>
              <a:cs typeface="Times New Roman" panose="02020603050405020304" pitchFamily="18" charset="0"/>
            </a:endParaRPr>
          </a:p>
          <a:p>
            <a:pPr lvl="0"/>
            <a:r>
              <a:rPr lang="en-US" sz="1500" i="1" dirty="0">
                <a:solidFill>
                  <a:srgbClr val="FF0000"/>
                </a:solidFill>
                <a:latin typeface="Times New Roman" panose="02020603050405020304" pitchFamily="18" charset="0"/>
                <a:cs typeface="Times New Roman" panose="02020603050405020304" pitchFamily="18" charset="0"/>
              </a:rPr>
              <a:t>*</a:t>
            </a:r>
            <a:r>
              <a:rPr lang="en-US" sz="1500" i="1" u="sng" dirty="0">
                <a:solidFill>
                  <a:srgbClr val="FF0000"/>
                </a:solidFill>
                <a:latin typeface="Times New Roman" panose="02020603050405020304" pitchFamily="18" charset="0"/>
                <a:cs typeface="Times New Roman" panose="02020603050405020304" pitchFamily="18" charset="0"/>
              </a:rPr>
              <a:t>force/fraud/coercion NOT required if the victim is a minor</a:t>
            </a:r>
          </a:p>
          <a:p>
            <a:pPr lvl="0"/>
            <a:endParaRPr lang="en-US" sz="1500" i="1" dirty="0">
              <a:solidFill>
                <a:srgbClr val="FF0000"/>
              </a:solidFill>
              <a:latin typeface="Times New Roman" panose="02020603050405020304" pitchFamily="18" charset="0"/>
              <a:cs typeface="Times New Roman" panose="02020603050405020304" pitchFamily="18" charset="0"/>
            </a:endParaRPr>
          </a:p>
          <a:p>
            <a:pPr lvl="0"/>
            <a:r>
              <a:rPr lang="en-US" sz="1500" i="1" dirty="0">
                <a:solidFill>
                  <a:srgbClr val="FF0000"/>
                </a:solidFill>
                <a:latin typeface="Times New Roman" panose="02020603050405020304" pitchFamily="18" charset="0"/>
                <a:cs typeface="Times New Roman" panose="02020603050405020304" pitchFamily="18" charset="0"/>
              </a:rPr>
              <a:t> </a:t>
            </a:r>
            <a:r>
              <a:rPr lang="en-US" sz="1500" i="1" u="sng" dirty="0">
                <a:latin typeface="Times New Roman" panose="02020603050405020304" pitchFamily="18" charset="0"/>
                <a:cs typeface="Times New Roman" panose="02020603050405020304" pitchFamily="18" charset="0"/>
              </a:rPr>
              <a:t>Penalties</a:t>
            </a:r>
            <a:r>
              <a:rPr lang="en-US" sz="1500" dirty="0">
                <a:latin typeface="Times New Roman" panose="02020603050405020304" pitchFamily="18" charset="0"/>
                <a:cs typeface="Times New Roman" panose="02020603050405020304" pitchFamily="18" charset="0"/>
              </a:rPr>
              <a:t>: 15 to Life + mandatory restitution  </a:t>
            </a: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17" name="Rectangle 16"/>
          <p:cNvSpPr/>
          <p:nvPr/>
        </p:nvSpPr>
        <p:spPr>
          <a:xfrm>
            <a:off x="6247302" y="1603924"/>
            <a:ext cx="3772998" cy="45825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Forced Labor</a:t>
            </a:r>
          </a:p>
          <a:p>
            <a:pPr algn="ctr"/>
            <a:r>
              <a:rPr lang="en-US" sz="1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18 U.S.C. § 1589</a:t>
            </a:r>
          </a:p>
          <a:p>
            <a:pPr algn="ctr"/>
            <a:endParaRPr lang="en-US" sz="15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500" dirty="0">
                <a:latin typeface="Times New Roman" panose="02020603050405020304" pitchFamily="18" charset="0"/>
                <a:cs typeface="Times New Roman" panose="02020603050405020304" pitchFamily="18" charset="0"/>
              </a:rPr>
              <a:t>Provides/obtains/benefits from the venture that provides/obtains labor/services: </a:t>
            </a:r>
          </a:p>
          <a:p>
            <a:pPr marL="342900" indent="-342900">
              <a:buFont typeface="+mj-lt"/>
              <a:buAutoNum type="arabicPeriod"/>
            </a:pPr>
            <a:r>
              <a:rPr lang="en-US" sz="1500" dirty="0">
                <a:latin typeface="Times New Roman" panose="02020603050405020304" pitchFamily="18" charset="0"/>
                <a:cs typeface="Times New Roman" panose="02020603050405020304" pitchFamily="18" charset="0"/>
              </a:rPr>
              <a:t>By one of these four prohibited means:</a:t>
            </a:r>
          </a:p>
          <a:p>
            <a:pPr marL="800100" lvl="1" indent="-342900">
              <a:buFont typeface="+mj-lt"/>
              <a:buAutoNum type="arabicPeriod"/>
            </a:pPr>
            <a:r>
              <a:rPr lang="en-US" sz="1500" dirty="0">
                <a:latin typeface="Times New Roman" panose="02020603050405020304" pitchFamily="18" charset="0"/>
                <a:cs typeface="Times New Roman" panose="02020603050405020304" pitchFamily="18" charset="0"/>
              </a:rPr>
              <a:t>Force/restraint</a:t>
            </a:r>
          </a:p>
          <a:p>
            <a:pPr marL="800100" lvl="1" indent="-342900">
              <a:buFont typeface="+mj-lt"/>
              <a:buAutoNum type="arabicPeriod"/>
            </a:pPr>
            <a:r>
              <a:rPr lang="en-US" sz="1500" dirty="0">
                <a:latin typeface="Times New Roman" panose="02020603050405020304" pitchFamily="18" charset="0"/>
                <a:cs typeface="Times New Roman" panose="02020603050405020304" pitchFamily="18" charset="0"/>
              </a:rPr>
              <a:t>Threats of serious harm or restraint (to the victim or another person)</a:t>
            </a:r>
          </a:p>
          <a:p>
            <a:pPr marL="800100" lvl="1" indent="-342900">
              <a:buFont typeface="+mj-lt"/>
              <a:buAutoNum type="arabicPeriod"/>
            </a:pPr>
            <a:r>
              <a:rPr lang="en-US" sz="1500" dirty="0">
                <a:latin typeface="Times New Roman" panose="02020603050405020304" pitchFamily="18" charset="0"/>
                <a:cs typeface="Times New Roman" panose="02020603050405020304" pitchFamily="18" charset="0"/>
              </a:rPr>
              <a:t>Abuse of legal process</a:t>
            </a:r>
          </a:p>
          <a:p>
            <a:pPr marL="800100" lvl="1" indent="-342900">
              <a:buFont typeface="+mj-lt"/>
              <a:buAutoNum type="arabicPeriod"/>
            </a:pPr>
            <a:r>
              <a:rPr lang="en-US" sz="1500" dirty="0">
                <a:latin typeface="Times New Roman" panose="02020603050405020304" pitchFamily="18" charset="0"/>
                <a:cs typeface="Times New Roman" panose="02020603050405020304" pitchFamily="18" charset="0"/>
              </a:rPr>
              <a:t>Coercive scheme/plan/pattern </a:t>
            </a:r>
          </a:p>
          <a:p>
            <a:endParaRPr lang="en-US" sz="1500" dirty="0">
              <a:latin typeface="Times New Roman" panose="02020603050405020304" pitchFamily="18" charset="0"/>
              <a:cs typeface="Times New Roman" panose="02020603050405020304" pitchFamily="18" charset="0"/>
            </a:endParaRPr>
          </a:p>
          <a:p>
            <a:r>
              <a:rPr lang="en-US" sz="1500" i="1" u="sng" dirty="0">
                <a:latin typeface="Times New Roman" panose="02020603050405020304" pitchFamily="18" charset="0"/>
                <a:cs typeface="Times New Roman" panose="02020603050405020304" pitchFamily="18" charset="0"/>
              </a:rPr>
              <a:t>Penalties</a:t>
            </a:r>
            <a:r>
              <a:rPr lang="en-US" sz="1500" dirty="0">
                <a:latin typeface="Times New Roman" panose="02020603050405020304" pitchFamily="18" charset="0"/>
                <a:cs typeface="Times New Roman" panose="02020603050405020304" pitchFamily="18" charset="0"/>
              </a:rPr>
              <a:t>: 0 - 20, or up to Life if aggravating factors + mandatory restitution  </a:t>
            </a: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3628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51610" y="0"/>
            <a:ext cx="9201150" cy="6933375"/>
          </a:xfrm>
          <a:prstGeom prst="rect">
            <a:avLst/>
          </a:prstGeom>
        </p:spPr>
      </p:pic>
    </p:spTree>
    <p:extLst>
      <p:ext uri="{BB962C8B-B14F-4D97-AF65-F5344CB8AC3E}">
        <p14:creationId xmlns:p14="http://schemas.microsoft.com/office/powerpoint/2010/main" val="179209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7320" y="0"/>
            <a:ext cx="9220200" cy="6898917"/>
          </a:xfrm>
          <a:prstGeom prst="rect">
            <a:avLst/>
          </a:prstGeom>
        </p:spPr>
      </p:pic>
    </p:spTree>
    <p:extLst>
      <p:ext uri="{BB962C8B-B14F-4D97-AF65-F5344CB8AC3E}">
        <p14:creationId xmlns:p14="http://schemas.microsoft.com/office/powerpoint/2010/main" val="666821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6324" y="0"/>
            <a:ext cx="9165516" cy="6858000"/>
          </a:xfrm>
          <a:prstGeom prst="rect">
            <a:avLst/>
          </a:prstGeom>
        </p:spPr>
      </p:pic>
    </p:spTree>
    <p:extLst>
      <p:ext uri="{BB962C8B-B14F-4D97-AF65-F5344CB8AC3E}">
        <p14:creationId xmlns:p14="http://schemas.microsoft.com/office/powerpoint/2010/main" val="4212212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6325"/>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264694" y="771247"/>
            <a:ext cx="6096000" cy="1302280"/>
          </a:xfrm>
          <a:prstGeom prst="rect">
            <a:avLst/>
          </a:prstGeom>
        </p:spPr>
        <p:txBody>
          <a:bodyPr>
            <a:spAutoFit/>
          </a:bodyPr>
          <a:lstStyle/>
          <a:p>
            <a:pPr algn="ctr">
              <a:lnSpc>
                <a:spcPct val="90000"/>
              </a:lnSpc>
              <a:defRPr sz="2912" b="1"/>
            </a:pPr>
            <a:r>
              <a:rPr lang="en-US" dirty="0">
                <a:ln w="0"/>
                <a:effectLst>
                  <a:outerShdw blurRad="38100" dist="19050" dir="2700000" algn="tl" rotWithShape="0">
                    <a:schemeClr val="dk1">
                      <a:alpha val="40000"/>
                    </a:schemeClr>
                  </a:outerShdw>
                </a:effectLst>
              </a:rPr>
              <a:t>THE </a:t>
            </a:r>
            <a:r>
              <a:rPr lang="en-US" dirty="0" smtClean="0">
                <a:ln w="0"/>
                <a:effectLst>
                  <a:outerShdw blurRad="38100" dist="19050" dir="2700000" algn="tl" rotWithShape="0">
                    <a:schemeClr val="dk1">
                      <a:alpha val="40000"/>
                    </a:schemeClr>
                  </a:outerShdw>
                </a:effectLst>
              </a:rPr>
              <a:t>SURVIVORS: How do we know if someone is a human trafficking “victim?”</a:t>
            </a:r>
            <a:endParaRPr lang="en-US" dirty="0">
              <a:ln w="0"/>
              <a:effectLst>
                <a:outerShdw blurRad="38100" dist="19050" dir="2700000" algn="tl" rotWithShape="0">
                  <a:schemeClr val="dk1">
                    <a:alpha val="40000"/>
                  </a:schemeClr>
                </a:outerShdw>
              </a:effectLst>
            </a:endParaRPr>
          </a:p>
        </p:txBody>
      </p:sp>
      <p:sp>
        <p:nvSpPr>
          <p:cNvPr id="13" name="Rectangle 12"/>
          <p:cNvSpPr/>
          <p:nvPr/>
        </p:nvSpPr>
        <p:spPr>
          <a:xfrm>
            <a:off x="1535114" y="5319788"/>
            <a:ext cx="6096000" cy="495649"/>
          </a:xfrm>
          <a:prstGeom prst="rect">
            <a:avLst/>
          </a:prstGeom>
        </p:spPr>
        <p:txBody>
          <a:bodyPr>
            <a:spAutoFit/>
          </a:bodyPr>
          <a:lstStyle/>
          <a:p>
            <a:pPr algn="ctr">
              <a:lnSpc>
                <a:spcPct val="90000"/>
              </a:lnSpc>
              <a:defRPr sz="2912" b="1"/>
            </a:pPr>
            <a:r>
              <a:rPr lang="en-US" dirty="0" smtClean="0">
                <a:ln w="0"/>
                <a:effectLst>
                  <a:outerShdw blurRad="38100" dist="19050" dir="2700000" algn="tl" rotWithShape="0">
                    <a:schemeClr val="dk1">
                      <a:alpha val="40000"/>
                    </a:schemeClr>
                  </a:outerShdw>
                </a:effectLst>
              </a:rPr>
              <a:t>Victim or Survivor or Person</a:t>
            </a:r>
            <a:endParaRPr lang="en-US" dirty="0">
              <a:ln w="0"/>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3"/>
          <a:stretch>
            <a:fillRect/>
          </a:stretch>
        </p:blipFill>
        <p:spPr>
          <a:xfrm>
            <a:off x="5797154" y="2883186"/>
            <a:ext cx="4000500" cy="1771650"/>
          </a:xfrm>
          <a:prstGeom prst="rect">
            <a:avLst/>
          </a:prstGeom>
        </p:spPr>
      </p:pic>
    </p:spTree>
    <p:extLst>
      <p:ext uri="{BB962C8B-B14F-4D97-AF65-F5344CB8AC3E}">
        <p14:creationId xmlns:p14="http://schemas.microsoft.com/office/powerpoint/2010/main" val="2243083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1524000" y="5810250"/>
            <a:ext cx="1073150" cy="104775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latin typeface="Times New Roman" panose="02020603050405020304" pitchFamily="18" charset="0"/>
              <a:cs typeface="Times New Roman" pitchFamily="18" charset="0"/>
            </a:endParaRPr>
          </a:p>
        </p:txBody>
      </p:sp>
      <p:sp>
        <p:nvSpPr>
          <p:cNvPr id="5" name="Rectangle 4"/>
          <p:cNvSpPr/>
          <p:nvPr/>
        </p:nvSpPr>
        <p:spPr>
          <a:xfrm>
            <a:off x="10245726" y="0"/>
            <a:ext cx="422275" cy="68580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latin typeface="Times New Roman" panose="02020603050405020304" pitchFamily="18" charset="0"/>
              <a:cs typeface="Times New Roman" pitchFamily="18" charset="0"/>
            </a:endParaRPr>
          </a:p>
        </p:txBody>
      </p:sp>
      <p:sp>
        <p:nvSpPr>
          <p:cNvPr id="8" name="Rectangle 7"/>
          <p:cNvSpPr/>
          <p:nvPr/>
        </p:nvSpPr>
        <p:spPr>
          <a:xfrm>
            <a:off x="1524001" y="0"/>
            <a:ext cx="422275" cy="68580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flipH="1">
            <a:off x="1847851" y="247650"/>
            <a:ext cx="4763" cy="625475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406651" y="6530975"/>
            <a:ext cx="7940675" cy="635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9863" y="252413"/>
            <a:ext cx="19050" cy="630555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3" y="269876"/>
            <a:ext cx="8494712" cy="1111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38400" y="2425895"/>
            <a:ext cx="7315200" cy="954107"/>
          </a:xfrm>
          <a:prstGeom prst="rect">
            <a:avLst/>
          </a:prstGeom>
          <a:noFill/>
        </p:spPr>
        <p:txBody>
          <a:bodyPr wrap="square">
            <a:spAutoFit/>
          </a:bodyPr>
          <a:lstStyle/>
          <a:p>
            <a:pPr algn="ctr">
              <a:defRPr/>
            </a:pP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Human Trafficking in South Carolina </a:t>
            </a:r>
          </a:p>
          <a:p>
            <a:pPr algn="ctr">
              <a:defRPr/>
            </a:pPr>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the U.S. Attorney's response </a:t>
            </a:r>
          </a:p>
        </p:txBody>
      </p:sp>
      <p:sp>
        <p:nvSpPr>
          <p:cNvPr id="18" name="Oval 17"/>
          <p:cNvSpPr/>
          <p:nvPr/>
        </p:nvSpPr>
        <p:spPr>
          <a:xfrm>
            <a:off x="1608138" y="5880100"/>
            <a:ext cx="906462" cy="8778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pic>
        <p:nvPicPr>
          <p:cNvPr id="3087" name="Picture 9" descr="http://freeculturenews.com/wp-content/uploads/2008/09/doj.png"/>
          <p:cNvPicPr>
            <a:picLocks noChangeAspect="1" noChangeArrowheads="1"/>
          </p:cNvPicPr>
          <p:nvPr/>
        </p:nvPicPr>
        <p:blipFill>
          <a:blip r:embed="rId3" cstate="print"/>
          <a:srcRect/>
          <a:stretch>
            <a:fillRect/>
          </a:stretch>
        </p:blipFill>
        <p:spPr bwMode="auto">
          <a:xfrm>
            <a:off x="1657350" y="5921376"/>
            <a:ext cx="806450" cy="784225"/>
          </a:xfrm>
          <a:prstGeom prst="rect">
            <a:avLst/>
          </a:prstGeom>
          <a:noFill/>
          <a:ln w="9525">
            <a:noFill/>
            <a:miter lim="800000"/>
            <a:headEnd/>
            <a:tailEnd/>
          </a:ln>
        </p:spPr>
      </p:pic>
      <p:sp>
        <p:nvSpPr>
          <p:cNvPr id="2" name="Rectangle 1"/>
          <p:cNvSpPr/>
          <p:nvPr/>
        </p:nvSpPr>
        <p:spPr>
          <a:xfrm>
            <a:off x="6376988" y="4562724"/>
            <a:ext cx="3405993" cy="830997"/>
          </a:xfrm>
          <a:prstGeom prst="rect">
            <a:avLst/>
          </a:prstGeom>
        </p:spPr>
        <p:txBody>
          <a:bodyPr wrap="square">
            <a:spAutoFit/>
          </a:bodyPr>
          <a:lstStyle/>
          <a:p>
            <a:pPr>
              <a:defRPr/>
            </a:pPr>
            <a:r>
              <a:rPr lang="en-US" sz="1600" b="1" dirty="0" smtClean="0">
                <a:solidFill>
                  <a:schemeClr val="tx2">
                    <a:lumMod val="50000"/>
                  </a:schemeClr>
                </a:solidFill>
                <a:latin typeface="Times New Roman" panose="02020603050405020304" pitchFamily="18" charset="0"/>
                <a:cs typeface="Times New Roman" panose="02020603050405020304" pitchFamily="18" charset="0"/>
              </a:rPr>
              <a:t>Jamie Lea Schoen</a:t>
            </a:r>
            <a:endParaRPr lang="en-US" sz="1600" b="1" dirty="0">
              <a:solidFill>
                <a:schemeClr val="tx2">
                  <a:lumMod val="50000"/>
                </a:schemeClr>
              </a:solidFill>
              <a:latin typeface="Times New Roman" panose="02020603050405020304" pitchFamily="18" charset="0"/>
              <a:cs typeface="Times New Roman" panose="02020603050405020304" pitchFamily="18" charset="0"/>
            </a:endParaRPr>
          </a:p>
          <a:p>
            <a:pPr>
              <a:defRPr/>
            </a:pPr>
            <a:r>
              <a:rPr lang="en-US" sz="1600" dirty="0">
                <a:solidFill>
                  <a:schemeClr val="tx2">
                    <a:lumMod val="50000"/>
                  </a:schemeClr>
                </a:solidFill>
                <a:latin typeface="Times New Roman" panose="02020603050405020304" pitchFamily="18" charset="0"/>
                <a:cs typeface="Times New Roman" panose="02020603050405020304" pitchFamily="18" charset="0"/>
              </a:rPr>
              <a:t>Assistant United States Attorney</a:t>
            </a:r>
          </a:p>
          <a:p>
            <a:pPr>
              <a:defRPr/>
            </a:pPr>
            <a:r>
              <a:rPr lang="en-US" sz="1600" dirty="0">
                <a:solidFill>
                  <a:schemeClr val="tx2">
                    <a:lumMod val="50000"/>
                  </a:schemeClr>
                </a:solidFill>
                <a:latin typeface="Times New Roman" panose="02020603050405020304" pitchFamily="18" charset="0"/>
                <a:cs typeface="Times New Roman" panose="02020603050405020304" pitchFamily="18" charset="0"/>
              </a:rPr>
              <a:t>District of South Carolina</a:t>
            </a:r>
          </a:p>
        </p:txBody>
      </p:sp>
    </p:spTree>
    <p:extLst>
      <p:ext uri="{BB962C8B-B14F-4D97-AF65-F5344CB8AC3E}">
        <p14:creationId xmlns:p14="http://schemas.microsoft.com/office/powerpoint/2010/main" val="4986642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6325"/>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961379" y="337073"/>
            <a:ext cx="2962236" cy="2553652"/>
          </a:xfrm>
          <a:prstGeom prst="rect">
            <a:avLst/>
          </a:prstGeom>
        </p:spPr>
      </p:pic>
      <p:pic>
        <p:nvPicPr>
          <p:cNvPr id="10" name="Picture 9"/>
          <p:cNvPicPr>
            <a:picLocks noChangeAspect="1"/>
          </p:cNvPicPr>
          <p:nvPr/>
        </p:nvPicPr>
        <p:blipFill>
          <a:blip r:embed="rId4"/>
          <a:stretch>
            <a:fillRect/>
          </a:stretch>
        </p:blipFill>
        <p:spPr>
          <a:xfrm>
            <a:off x="2101946" y="3050380"/>
            <a:ext cx="2697145" cy="3082926"/>
          </a:xfrm>
          <a:prstGeom prst="rect">
            <a:avLst/>
          </a:prstGeom>
        </p:spPr>
      </p:pic>
      <p:pic>
        <p:nvPicPr>
          <p:cNvPr id="12" name="Picture 11"/>
          <p:cNvPicPr>
            <a:picLocks noChangeAspect="1"/>
          </p:cNvPicPr>
          <p:nvPr/>
        </p:nvPicPr>
        <p:blipFill>
          <a:blip r:embed="rId5"/>
          <a:stretch>
            <a:fillRect/>
          </a:stretch>
        </p:blipFill>
        <p:spPr>
          <a:xfrm>
            <a:off x="4779212" y="411831"/>
            <a:ext cx="2538330" cy="2903195"/>
          </a:xfrm>
          <a:prstGeom prst="rect">
            <a:avLst/>
          </a:prstGeom>
        </p:spPr>
      </p:pic>
      <p:pic>
        <p:nvPicPr>
          <p:cNvPr id="16" name="Picture 15"/>
          <p:cNvPicPr>
            <a:picLocks noChangeAspect="1"/>
          </p:cNvPicPr>
          <p:nvPr/>
        </p:nvPicPr>
        <p:blipFill>
          <a:blip r:embed="rId6"/>
          <a:stretch>
            <a:fillRect/>
          </a:stretch>
        </p:blipFill>
        <p:spPr>
          <a:xfrm>
            <a:off x="4751950" y="3390040"/>
            <a:ext cx="2592855" cy="1794510"/>
          </a:xfrm>
          <a:prstGeom prst="rect">
            <a:avLst/>
          </a:prstGeom>
        </p:spPr>
      </p:pic>
      <p:sp>
        <p:nvSpPr>
          <p:cNvPr id="18" name="TextBox 17"/>
          <p:cNvSpPr txBox="1"/>
          <p:nvPr/>
        </p:nvSpPr>
        <p:spPr>
          <a:xfrm>
            <a:off x="7297663" y="328997"/>
            <a:ext cx="3068782" cy="6063198"/>
          </a:xfrm>
          <a:prstGeom prst="rect">
            <a:avLst/>
          </a:prstGeom>
          <a:noFill/>
        </p:spPr>
        <p:txBody>
          <a:bodyPr wrap="square" rtlCol="0">
            <a:spAutoFit/>
          </a:bodyPr>
          <a:lstStyle/>
          <a:p>
            <a:r>
              <a:rPr lang="en-US" b="1" u="sng" cap="all" dirty="0"/>
              <a:t>A FEDERAL </a:t>
            </a:r>
            <a:r>
              <a:rPr lang="en-US" b="1" i="1" u="sng" cap="all" dirty="0"/>
              <a:t>CRIME VICTIM </a:t>
            </a:r>
            <a:r>
              <a:rPr lang="en-US" b="1" u="sng" cap="all" dirty="0"/>
              <a:t>HAS THE FOLLOWING RIGHTS:</a:t>
            </a:r>
            <a:endParaRPr lang="en-US" sz="1100" u="sng" dirty="0" smtClean="0"/>
          </a:p>
          <a:p>
            <a:r>
              <a:rPr lang="en-US" sz="1100" dirty="0" smtClean="0"/>
              <a:t>- The </a:t>
            </a:r>
            <a:r>
              <a:rPr lang="en-US" sz="1100" dirty="0"/>
              <a:t>right to be reasonably protected from the accused.</a:t>
            </a:r>
          </a:p>
          <a:p>
            <a:r>
              <a:rPr lang="en-US" sz="1100" dirty="0" smtClean="0"/>
              <a:t>- The </a:t>
            </a:r>
            <a:r>
              <a:rPr lang="en-US" sz="1100" dirty="0"/>
              <a:t>right to reasonable, accurate, and timely notice of any public court proceeding, or any parole proceeding, involving the crime or of any release or escape of the accused.</a:t>
            </a:r>
          </a:p>
          <a:p>
            <a:r>
              <a:rPr lang="en-US" sz="1100" dirty="0" smtClean="0"/>
              <a:t>- The </a:t>
            </a:r>
            <a:r>
              <a:rPr lang="en-US" sz="1100" dirty="0"/>
              <a:t>right not to be excluded from any such public court proceeding, unless the court, after receiving clear and convincing evidence, determines that testimony by the victim would be materially altered if the victim heard other testimony at that proceeding.</a:t>
            </a:r>
          </a:p>
          <a:p>
            <a:r>
              <a:rPr lang="en-US" sz="1100" dirty="0" smtClean="0"/>
              <a:t>- The </a:t>
            </a:r>
            <a:r>
              <a:rPr lang="en-US" sz="1100" dirty="0"/>
              <a:t>right to be reasonably heard at any public proceeding in the district court involving release, plea, sentencing, or any parole proceeding.</a:t>
            </a:r>
          </a:p>
          <a:p>
            <a:r>
              <a:rPr lang="en-US" sz="1100" dirty="0" smtClean="0"/>
              <a:t>- The </a:t>
            </a:r>
            <a:r>
              <a:rPr lang="en-US" sz="1100" dirty="0"/>
              <a:t>reasonable right to confer with the attorney for the Government in the case.</a:t>
            </a:r>
          </a:p>
          <a:p>
            <a:r>
              <a:rPr lang="en-US" sz="1100" dirty="0" smtClean="0"/>
              <a:t>- The </a:t>
            </a:r>
            <a:r>
              <a:rPr lang="en-US" sz="1100" dirty="0"/>
              <a:t>right to full and timely restitution as provided in law.</a:t>
            </a:r>
          </a:p>
          <a:p>
            <a:r>
              <a:rPr lang="en-US" sz="1100" dirty="0" smtClean="0"/>
              <a:t>- The </a:t>
            </a:r>
            <a:r>
              <a:rPr lang="en-US" sz="1100" dirty="0"/>
              <a:t>right to proceedings free from unreasonable delay.</a:t>
            </a:r>
          </a:p>
          <a:p>
            <a:r>
              <a:rPr lang="en-US" sz="1100" dirty="0" smtClean="0"/>
              <a:t>- The </a:t>
            </a:r>
            <a:r>
              <a:rPr lang="en-US" sz="1100" dirty="0"/>
              <a:t>right to be treated with fairness and with respect for the victim's dignity and privacy.</a:t>
            </a:r>
          </a:p>
          <a:p>
            <a:r>
              <a:rPr lang="en-US" sz="1100" dirty="0" smtClean="0"/>
              <a:t>- The </a:t>
            </a:r>
            <a:r>
              <a:rPr lang="en-US" sz="1100" dirty="0"/>
              <a:t>right to be informed in a timely manner of any plea bargain or deferred prosecution agreement.</a:t>
            </a:r>
          </a:p>
          <a:p>
            <a:r>
              <a:rPr lang="en-US" sz="1100" dirty="0" smtClean="0"/>
              <a:t>- The </a:t>
            </a:r>
            <a:r>
              <a:rPr lang="en-US" sz="1100" dirty="0"/>
              <a:t>right to be informed of the rights under this section and the services described in section 503(c) of the Victims' Rights and Restitution Act of 1990 (42 U.S.C. 10607(c)) and provided contact information for the Office of the Victims' Rights Ombudsman of the Department of Justice</a:t>
            </a:r>
            <a:r>
              <a:rPr lang="en-US" sz="1100" dirty="0" smtClean="0"/>
              <a:t>.</a:t>
            </a:r>
            <a:endParaRPr lang="en-US" sz="1100" dirty="0"/>
          </a:p>
        </p:txBody>
      </p:sp>
    </p:spTree>
    <p:extLst>
      <p:ext uri="{BB962C8B-B14F-4D97-AF65-F5344CB8AC3E}">
        <p14:creationId xmlns:p14="http://schemas.microsoft.com/office/powerpoint/2010/main" val="34595467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85208" y="0"/>
            <a:ext cx="10024577" cy="6858000"/>
          </a:xfrm>
          <a:prstGeom prst="rect">
            <a:avLst/>
          </a:prstGeom>
        </p:spPr>
      </p:pic>
    </p:spTree>
    <p:extLst>
      <p:ext uri="{BB962C8B-B14F-4D97-AF65-F5344CB8AC3E}">
        <p14:creationId xmlns:p14="http://schemas.microsoft.com/office/powerpoint/2010/main" val="3028025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2159000" y="581026"/>
            <a:ext cx="8255000" cy="5478463"/>
          </a:xfrm>
          <a:prstGeom prst="rect">
            <a:avLst/>
          </a:prstGeom>
        </p:spPr>
        <p:txBody>
          <a:bodyPr/>
          <a:lstStyle/>
          <a:p>
            <a:pPr algn="ctr">
              <a:defRPr/>
            </a:pPr>
            <a:endParaRPr lang="en-US" sz="5500" dirty="0">
              <a:solidFill>
                <a:srgbClr val="000000"/>
              </a:solidFill>
              <a:latin typeface="Times New Roman" pitchFamily="18" charset="0"/>
              <a:ea typeface="+mj-ea"/>
              <a:cs typeface="Times New Roman" pitchFamily="18" charset="0"/>
            </a:endParaRPr>
          </a:p>
          <a:p>
            <a:pPr>
              <a:defRPr/>
            </a:pPr>
            <a:endParaRPr lang="en-US"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p:txBody>
      </p:sp>
      <p:sp>
        <p:nvSpPr>
          <p:cNvPr id="16" name="Title 1">
            <a:extLst>
              <a:ext uri="{FF2B5EF4-FFF2-40B4-BE49-F238E27FC236}">
                <a16:creationId xmlns:a16="http://schemas.microsoft.com/office/drawing/2014/main" xmlns="" id="{2D6018F9-D2A9-4AC7-9C86-14F794FA2DFC}"/>
              </a:ext>
            </a:extLst>
          </p:cNvPr>
          <p:cNvSpPr txBox="1">
            <a:spLocks/>
          </p:cNvSpPr>
          <p:nvPr/>
        </p:nvSpPr>
        <p:spPr>
          <a:xfrm>
            <a:off x="2456717" y="554037"/>
            <a:ext cx="7481035" cy="103512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defRPr sz="2912" b="1"/>
            </a:pPr>
            <a:r>
              <a:rPr lang="en-US" sz="2800" dirty="0">
                <a:ln w="0"/>
                <a:effectLst>
                  <a:outerShdw blurRad="38100" dist="19050" dir="2700000" algn="tl" rotWithShape="0">
                    <a:schemeClr val="dk1">
                      <a:alpha val="40000"/>
                    </a:schemeClr>
                  </a:outerShdw>
                </a:effectLst>
              </a:rPr>
              <a:t>Myth #3: Victims cannot wait to be “rescued” and readily identify as victims </a:t>
            </a:r>
            <a:endParaRPr lang="en-US" sz="2800" b="1" dirty="0">
              <a:solidFill>
                <a:schemeClr val="bg1"/>
              </a:solidFill>
            </a:endParaRPr>
          </a:p>
        </p:txBody>
      </p:sp>
      <p:pic>
        <p:nvPicPr>
          <p:cNvPr id="2" name="Picture 1"/>
          <p:cNvPicPr>
            <a:picLocks noChangeAspect="1"/>
          </p:cNvPicPr>
          <p:nvPr/>
        </p:nvPicPr>
        <p:blipFill>
          <a:blip r:embed="rId3"/>
          <a:stretch>
            <a:fillRect/>
          </a:stretch>
        </p:blipFill>
        <p:spPr>
          <a:xfrm>
            <a:off x="5000626" y="2605882"/>
            <a:ext cx="4914900" cy="3467100"/>
          </a:xfrm>
          <a:prstGeom prst="rect">
            <a:avLst/>
          </a:prstGeom>
        </p:spPr>
      </p:pic>
      <p:pic>
        <p:nvPicPr>
          <p:cNvPr id="7" name="Picture 6"/>
          <p:cNvPicPr>
            <a:picLocks noChangeAspect="1"/>
          </p:cNvPicPr>
          <p:nvPr/>
        </p:nvPicPr>
        <p:blipFill>
          <a:blip r:embed="rId4"/>
          <a:stretch>
            <a:fillRect/>
          </a:stretch>
        </p:blipFill>
        <p:spPr>
          <a:xfrm>
            <a:off x="2480879" y="1965397"/>
            <a:ext cx="3618443" cy="2179495"/>
          </a:xfrm>
          <a:prstGeom prst="rect">
            <a:avLst/>
          </a:prstGeom>
        </p:spPr>
      </p:pic>
    </p:spTree>
    <p:extLst>
      <p:ext uri="{BB962C8B-B14F-4D97-AF65-F5344CB8AC3E}">
        <p14:creationId xmlns:p14="http://schemas.microsoft.com/office/powerpoint/2010/main" val="39150709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2159000" y="581026"/>
            <a:ext cx="8255000" cy="5478463"/>
          </a:xfrm>
          <a:prstGeom prst="rect">
            <a:avLst/>
          </a:prstGeom>
        </p:spPr>
        <p:txBody>
          <a:bodyPr/>
          <a:lstStyle/>
          <a:p>
            <a:pPr algn="ctr">
              <a:defRPr/>
            </a:pPr>
            <a:endParaRPr lang="en-US" sz="5500" dirty="0">
              <a:solidFill>
                <a:srgbClr val="000000"/>
              </a:solidFill>
              <a:latin typeface="Times New Roman" pitchFamily="18" charset="0"/>
              <a:ea typeface="+mj-ea"/>
              <a:cs typeface="Times New Roman" pitchFamily="18" charset="0"/>
            </a:endParaRPr>
          </a:p>
          <a:p>
            <a:pPr>
              <a:defRPr/>
            </a:pPr>
            <a:endParaRPr lang="en-US" dirty="0">
              <a:solidFill>
                <a:srgbClr val="000000"/>
              </a:solidFill>
              <a:latin typeface="Times New Roman" pitchFamily="18" charset="0"/>
              <a:ea typeface="+mj-ea"/>
              <a:cs typeface="Times New Roman" pitchFamily="18" charset="0"/>
            </a:endParaRPr>
          </a:p>
          <a:p>
            <a:pPr marL="571500" indent="-571500">
              <a:buFont typeface="Arial" panose="020B0604020202020204" pitchFamily="34" charset="0"/>
              <a:buChar char="•"/>
              <a:defRPr/>
            </a:pPr>
            <a:endParaRPr lang="en-US" sz="600" dirty="0">
              <a:solidFill>
                <a:srgbClr val="000000"/>
              </a:solidFill>
              <a:latin typeface="+mj-lt"/>
              <a:ea typeface="+mj-ea"/>
              <a:cs typeface="Times New Roman" pitchFamily="18" charset="0"/>
            </a:endParaRPr>
          </a:p>
          <a:p>
            <a:pPr marL="571500" indent="-571500">
              <a:buFont typeface="Arial" panose="020B0604020202020204" pitchFamily="34" charset="0"/>
              <a:buChar char="•"/>
              <a:defRPr/>
            </a:pPr>
            <a:r>
              <a:rPr lang="en-US" sz="2400" dirty="0">
                <a:solidFill>
                  <a:srgbClr val="000000"/>
                </a:solidFill>
                <a:latin typeface="+mj-lt"/>
                <a:ea typeface="+mj-ea"/>
                <a:cs typeface="Times New Roman" pitchFamily="18" charset="0"/>
              </a:rPr>
              <a:t>Victims rarely self-identify</a:t>
            </a:r>
          </a:p>
          <a:p>
            <a:pPr>
              <a:defRPr/>
            </a:pPr>
            <a:endParaRPr lang="en-US" sz="700" dirty="0">
              <a:solidFill>
                <a:srgbClr val="000000"/>
              </a:solidFill>
              <a:latin typeface="+mj-lt"/>
              <a:ea typeface="+mj-ea"/>
              <a:cs typeface="Times New Roman" pitchFamily="18" charset="0"/>
            </a:endParaRPr>
          </a:p>
          <a:p>
            <a:pPr marL="571500" indent="-571500">
              <a:buFont typeface="Arial" panose="020B0604020202020204" pitchFamily="34" charset="0"/>
              <a:buChar char="•"/>
              <a:defRPr/>
            </a:pPr>
            <a:r>
              <a:rPr lang="en-US" sz="2400" dirty="0">
                <a:solidFill>
                  <a:srgbClr val="000000"/>
                </a:solidFill>
                <a:latin typeface="+mj-lt"/>
                <a:ea typeface="+mj-ea"/>
                <a:cs typeface="Times New Roman" pitchFamily="18" charset="0"/>
              </a:rPr>
              <a:t>Trends:</a:t>
            </a:r>
          </a:p>
          <a:p>
            <a:pPr marL="1028700" lvl="1" indent="-571500">
              <a:buFont typeface="Wingdings" panose="05000000000000000000" pitchFamily="2" charset="2"/>
              <a:buChar char="Ø"/>
              <a:defRPr/>
            </a:pPr>
            <a:r>
              <a:rPr lang="en-US" sz="2400" dirty="0">
                <a:solidFill>
                  <a:srgbClr val="000000"/>
                </a:solidFill>
                <a:latin typeface="+mj-lt"/>
                <a:ea typeface="+mj-ea"/>
                <a:cs typeface="Times New Roman" pitchFamily="18" charset="0"/>
              </a:rPr>
              <a:t>Children</a:t>
            </a:r>
          </a:p>
          <a:p>
            <a:pPr marL="1028700" lvl="1" indent="-571500">
              <a:buFont typeface="Wingdings" panose="05000000000000000000" pitchFamily="2" charset="2"/>
              <a:buChar char="Ø"/>
              <a:defRPr/>
            </a:pPr>
            <a:r>
              <a:rPr lang="en-US" sz="2400" dirty="0">
                <a:solidFill>
                  <a:srgbClr val="000000"/>
                </a:solidFill>
                <a:latin typeface="+mj-lt"/>
                <a:ea typeface="+mj-ea"/>
                <a:cs typeface="Times New Roman" pitchFamily="18" charset="0"/>
              </a:rPr>
              <a:t>Difficult backgrounds </a:t>
            </a:r>
          </a:p>
          <a:p>
            <a:pPr marL="1028700" lvl="1" indent="-571500">
              <a:buFont typeface="Wingdings" panose="05000000000000000000" pitchFamily="2" charset="2"/>
              <a:buChar char="Ø"/>
              <a:defRPr/>
            </a:pPr>
            <a:r>
              <a:rPr lang="en-US" sz="2400" dirty="0">
                <a:solidFill>
                  <a:srgbClr val="000000"/>
                </a:solidFill>
                <a:latin typeface="+mj-lt"/>
                <a:ea typeface="+mj-ea"/>
                <a:cs typeface="Times New Roman" pitchFamily="18" charset="0"/>
              </a:rPr>
              <a:t>Foreign nationals without status</a:t>
            </a:r>
          </a:p>
          <a:p>
            <a:pPr marL="1028700" lvl="1" indent="-571500">
              <a:buFont typeface="Wingdings" panose="05000000000000000000" pitchFamily="2" charset="2"/>
              <a:buChar char="Ø"/>
              <a:defRPr/>
            </a:pPr>
            <a:r>
              <a:rPr lang="en-US" sz="2400" dirty="0">
                <a:solidFill>
                  <a:srgbClr val="000000"/>
                </a:solidFill>
                <a:latin typeface="+mj-lt"/>
                <a:ea typeface="+mj-ea"/>
                <a:cs typeface="Times New Roman" pitchFamily="18" charset="0"/>
              </a:rPr>
              <a:t>The disabled </a:t>
            </a:r>
          </a:p>
        </p:txBody>
      </p:sp>
      <p:sp>
        <p:nvSpPr>
          <p:cNvPr id="16" name="Title 1">
            <a:extLst>
              <a:ext uri="{FF2B5EF4-FFF2-40B4-BE49-F238E27FC236}">
                <a16:creationId xmlns:a16="http://schemas.microsoft.com/office/drawing/2014/main" xmlns="" id="{2D6018F9-D2A9-4AC7-9C86-14F794FA2DFC}"/>
              </a:ext>
            </a:extLst>
          </p:cNvPr>
          <p:cNvSpPr txBox="1">
            <a:spLocks/>
          </p:cNvSpPr>
          <p:nvPr/>
        </p:nvSpPr>
        <p:spPr>
          <a:xfrm>
            <a:off x="2347546" y="744537"/>
            <a:ext cx="7481035" cy="103512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defRPr sz="2912" b="1"/>
            </a:pPr>
            <a:r>
              <a:rPr lang="en-US" sz="3200" dirty="0">
                <a:ln w="0"/>
                <a:effectLst>
                  <a:outerShdw blurRad="38100" dist="19050" dir="2700000" algn="tl" rotWithShape="0">
                    <a:schemeClr val="dk1">
                      <a:alpha val="40000"/>
                    </a:schemeClr>
                  </a:outerShdw>
                </a:effectLst>
              </a:rPr>
              <a:t>Reality: Who are the victims?</a:t>
            </a:r>
            <a:endParaRPr lang="en-US" sz="3200" b="1" dirty="0">
              <a:solidFill>
                <a:schemeClr val="bg1"/>
              </a:solidFill>
            </a:endParaRPr>
          </a:p>
        </p:txBody>
      </p:sp>
      <p:pic>
        <p:nvPicPr>
          <p:cNvPr id="2" name="Picture 1"/>
          <p:cNvPicPr>
            <a:picLocks noChangeAspect="1"/>
          </p:cNvPicPr>
          <p:nvPr/>
        </p:nvPicPr>
        <p:blipFill>
          <a:blip r:embed="rId3"/>
          <a:stretch>
            <a:fillRect/>
          </a:stretch>
        </p:blipFill>
        <p:spPr>
          <a:xfrm>
            <a:off x="6311153" y="4284450"/>
            <a:ext cx="2809124" cy="1852826"/>
          </a:xfrm>
          <a:prstGeom prst="rect">
            <a:avLst/>
          </a:prstGeom>
        </p:spPr>
      </p:pic>
      <p:pic>
        <p:nvPicPr>
          <p:cNvPr id="3" name="Picture 2"/>
          <p:cNvPicPr>
            <a:picLocks noChangeAspect="1"/>
          </p:cNvPicPr>
          <p:nvPr/>
        </p:nvPicPr>
        <p:blipFill>
          <a:blip r:embed="rId4"/>
          <a:stretch>
            <a:fillRect/>
          </a:stretch>
        </p:blipFill>
        <p:spPr>
          <a:xfrm>
            <a:off x="7517696" y="1743865"/>
            <a:ext cx="2066214" cy="2061602"/>
          </a:xfrm>
          <a:prstGeom prst="rect">
            <a:avLst/>
          </a:prstGeom>
        </p:spPr>
      </p:pic>
    </p:spTree>
    <p:extLst>
      <p:ext uri="{BB962C8B-B14F-4D97-AF65-F5344CB8AC3E}">
        <p14:creationId xmlns:p14="http://schemas.microsoft.com/office/powerpoint/2010/main" val="36350993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1385701" y="627063"/>
            <a:ext cx="9404723" cy="14005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smtClean="0">
                <a:latin typeface="Times New Roman" panose="02020603050405020304" pitchFamily="18" charset="0"/>
                <a:cs typeface="Times New Roman" panose="02020603050405020304" pitchFamily="18" charset="0"/>
              </a:rPr>
              <a:t>Vulnerable Victims</a:t>
            </a:r>
            <a:endParaRPr lang="en-US"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2051050" y="2557928"/>
            <a:ext cx="5459506" cy="3639671"/>
          </a:xfrm>
          <a:prstGeom prst="rect">
            <a:avLst/>
          </a:prstGeom>
        </p:spPr>
      </p:pic>
      <p:pic>
        <p:nvPicPr>
          <p:cNvPr id="20" name="Picture 19" descr="Screen Shot 2017-03-12 at 9.31.5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043" y="4706240"/>
            <a:ext cx="3887121" cy="1605661"/>
          </a:xfrm>
          <a:prstGeom prst="rect">
            <a:avLst/>
          </a:prstGeom>
        </p:spPr>
      </p:pic>
    </p:spTree>
    <p:extLst>
      <p:ext uri="{BB962C8B-B14F-4D97-AF65-F5344CB8AC3E}">
        <p14:creationId xmlns:p14="http://schemas.microsoft.com/office/powerpoint/2010/main" val="2582565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9161" y="0"/>
            <a:ext cx="9157400" cy="6858000"/>
          </a:xfrm>
          <a:prstGeom prst="rect">
            <a:avLst/>
          </a:prstGeom>
        </p:spPr>
      </p:pic>
    </p:spTree>
    <p:extLst>
      <p:ext uri="{BB962C8B-B14F-4D97-AF65-F5344CB8AC3E}">
        <p14:creationId xmlns:p14="http://schemas.microsoft.com/office/powerpoint/2010/main" val="3444925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51191" y="0"/>
            <a:ext cx="9420631" cy="6858000"/>
          </a:xfrm>
          <a:prstGeom prst="rect">
            <a:avLst/>
          </a:prstGeom>
        </p:spPr>
      </p:pic>
    </p:spTree>
    <p:extLst>
      <p:ext uri="{BB962C8B-B14F-4D97-AF65-F5344CB8AC3E}">
        <p14:creationId xmlns:p14="http://schemas.microsoft.com/office/powerpoint/2010/main" val="2390188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2577" y="0"/>
            <a:ext cx="9125903" cy="6862615"/>
          </a:xfrm>
          <a:prstGeom prst="rect">
            <a:avLst/>
          </a:prstGeom>
        </p:spPr>
      </p:pic>
    </p:spTree>
    <p:extLst>
      <p:ext uri="{BB962C8B-B14F-4D97-AF65-F5344CB8AC3E}">
        <p14:creationId xmlns:p14="http://schemas.microsoft.com/office/powerpoint/2010/main" val="4021965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18011" y="3605349"/>
            <a:ext cx="11242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18011" y="3222171"/>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26524"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802188"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660777"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14755"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44537" y="3261360"/>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26422" y="2270759"/>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ID Criminal Conduct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107470" y="2508340"/>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Complaint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3561804" y="2049235"/>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5845627" y="2521676"/>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Plea/Trial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a:off x="7535091" y="2181363"/>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Presentence Report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9146176" y="2476500"/>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Sentencing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p:cNvCxnSpPr/>
          <p:nvPr/>
        </p:nvCxnSpPr>
        <p:spPr>
          <a:xfrm>
            <a:off x="10011591"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0323331" y="1490247"/>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Appeal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p:cNvSpPr/>
          <p:nvPr/>
        </p:nvSpPr>
        <p:spPr>
          <a:xfrm>
            <a:off x="17420" y="5430603"/>
            <a:ext cx="1615441" cy="1223422"/>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Victim 1 ID</a:t>
            </a:r>
          </a:p>
        </p:txBody>
      </p:sp>
      <p:sp>
        <p:nvSpPr>
          <p:cNvPr id="4" name="Rectangle 3"/>
          <p:cNvSpPr/>
          <p:nvPr/>
        </p:nvSpPr>
        <p:spPr>
          <a:xfrm>
            <a:off x="1077907" y="3681788"/>
            <a:ext cx="163916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INVESTIGATION</a:t>
            </a:r>
          </a:p>
        </p:txBody>
      </p:sp>
      <p:sp>
        <p:nvSpPr>
          <p:cNvPr id="21" name="Oval 20"/>
          <p:cNvSpPr/>
          <p:nvPr/>
        </p:nvSpPr>
        <p:spPr>
          <a:xfrm>
            <a:off x="3226524" y="5359043"/>
            <a:ext cx="1719946" cy="1374186"/>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Potentially ID more Victims</a:t>
            </a:r>
          </a:p>
        </p:txBody>
      </p:sp>
      <p:cxnSp>
        <p:nvCxnSpPr>
          <p:cNvPr id="23" name="Straight Connector 22"/>
          <p:cNvCxnSpPr/>
          <p:nvPr/>
        </p:nvCxnSpPr>
        <p:spPr>
          <a:xfrm>
            <a:off x="5207726"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347751" y="2819402"/>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Superseding 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2717074" y="4232988"/>
            <a:ext cx="1689463" cy="55687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GRAND 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own Arrow 13"/>
          <p:cNvSpPr/>
          <p:nvPr/>
        </p:nvSpPr>
        <p:spPr>
          <a:xfrm flipV="1">
            <a:off x="3886195" y="2753609"/>
            <a:ext cx="296093" cy="1407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2477586" y="1284105"/>
            <a:ext cx="2168435" cy="57354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Detention Hearing /Fed arrest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Arrow Connector 25"/>
          <p:cNvCxnSpPr/>
          <p:nvPr/>
        </p:nvCxnSpPr>
        <p:spPr>
          <a:xfrm flipH="1">
            <a:off x="2773675" y="1974533"/>
            <a:ext cx="452849" cy="4186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56267" y="3098620"/>
            <a:ext cx="1245321" cy="40386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State Action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p:cNvSpPr/>
          <p:nvPr/>
        </p:nvSpPr>
        <p:spPr>
          <a:xfrm>
            <a:off x="7535091" y="4131130"/>
            <a:ext cx="1776548" cy="196487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Victim Impact Statement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Restitution Request Forfeiture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p:cNvSpPr/>
          <p:nvPr/>
        </p:nvSpPr>
        <p:spPr>
          <a:xfrm>
            <a:off x="9638207" y="4087436"/>
            <a:ext cx="1325879" cy="35392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p:cNvSpPr/>
          <p:nvPr/>
        </p:nvSpPr>
        <p:spPr>
          <a:xfrm>
            <a:off x="859966" y="4927082"/>
            <a:ext cx="6052457" cy="36630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INTERVIEWS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a:off x="5984963" y="4037511"/>
            <a:ext cx="1325879" cy="35392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1349829" y="5373189"/>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p:cNvSpPr/>
          <p:nvPr/>
        </p:nvSpPr>
        <p:spPr>
          <a:xfrm>
            <a:off x="4646021" y="5353053"/>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p:cNvSpPr/>
          <p:nvPr/>
        </p:nvSpPr>
        <p:spPr>
          <a:xfrm>
            <a:off x="5077021" y="557445"/>
            <a:ext cx="2022092" cy="523220"/>
          </a:xfrm>
          <a:prstGeom prst="rect">
            <a:avLst/>
          </a:prstGeom>
        </p:spPr>
        <p:txBody>
          <a:bodyPr wrap="none">
            <a:spAutoFit/>
          </a:bodyPr>
          <a:lstStyle/>
          <a:p>
            <a:pPr algn="ctr"/>
            <a:r>
              <a:rPr lang="en-US" altLang="en-US" sz="2800" b="1" dirty="0" smtClean="0">
                <a:cs typeface="Times New Roman" panose="02020603050405020304" pitchFamily="18" charset="0"/>
              </a:rPr>
              <a:t>THE SYSTEM</a:t>
            </a:r>
            <a:endParaRPr lang="en-US" altLang="en-US" sz="2800" b="1" dirty="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rot="5400000">
            <a:off x="-2779473" y="3899398"/>
            <a:ext cx="5715000" cy="276225"/>
          </a:xfrm>
          <a:prstGeom prst="rect">
            <a:avLst/>
          </a:prstGeom>
        </p:spPr>
      </p:pic>
      <p:pic>
        <p:nvPicPr>
          <p:cNvPr id="41" name="Picture 40"/>
          <p:cNvPicPr>
            <a:picLocks noChangeAspect="1"/>
          </p:cNvPicPr>
          <p:nvPr/>
        </p:nvPicPr>
        <p:blipFill>
          <a:blip r:embed="rId3"/>
          <a:stretch>
            <a:fillRect/>
          </a:stretch>
        </p:blipFill>
        <p:spPr>
          <a:xfrm>
            <a:off x="-50084" y="6594223"/>
            <a:ext cx="5715000" cy="276225"/>
          </a:xfrm>
          <a:prstGeom prst="rect">
            <a:avLst/>
          </a:prstGeom>
        </p:spPr>
      </p:pic>
      <p:pic>
        <p:nvPicPr>
          <p:cNvPr id="42" name="Picture 41"/>
          <p:cNvPicPr>
            <a:picLocks noChangeAspect="1"/>
          </p:cNvPicPr>
          <p:nvPr/>
        </p:nvPicPr>
        <p:blipFill>
          <a:blip r:embed="rId3"/>
          <a:stretch>
            <a:fillRect/>
          </a:stretch>
        </p:blipFill>
        <p:spPr>
          <a:xfrm rot="10800000">
            <a:off x="-50084" y="-15061"/>
            <a:ext cx="5715000" cy="276225"/>
          </a:xfrm>
          <a:prstGeom prst="rect">
            <a:avLst/>
          </a:prstGeom>
        </p:spPr>
      </p:pic>
      <p:pic>
        <p:nvPicPr>
          <p:cNvPr id="43" name="Picture 42"/>
          <p:cNvPicPr>
            <a:picLocks noChangeAspect="1"/>
          </p:cNvPicPr>
          <p:nvPr/>
        </p:nvPicPr>
        <p:blipFill>
          <a:blip r:embed="rId3"/>
          <a:stretch>
            <a:fillRect/>
          </a:stretch>
        </p:blipFill>
        <p:spPr>
          <a:xfrm>
            <a:off x="6490055" y="6611343"/>
            <a:ext cx="5715000" cy="276225"/>
          </a:xfrm>
          <a:prstGeom prst="rect">
            <a:avLst/>
          </a:prstGeom>
        </p:spPr>
      </p:pic>
      <p:pic>
        <p:nvPicPr>
          <p:cNvPr id="44" name="Picture 43"/>
          <p:cNvPicPr>
            <a:picLocks noChangeAspect="1"/>
          </p:cNvPicPr>
          <p:nvPr/>
        </p:nvPicPr>
        <p:blipFill>
          <a:blip r:embed="rId3"/>
          <a:stretch>
            <a:fillRect/>
          </a:stretch>
        </p:blipFill>
        <p:spPr>
          <a:xfrm rot="10800000">
            <a:off x="6477000" y="-15238"/>
            <a:ext cx="5715000" cy="276225"/>
          </a:xfrm>
          <a:prstGeom prst="rect">
            <a:avLst/>
          </a:prstGeom>
        </p:spPr>
      </p:pic>
      <p:pic>
        <p:nvPicPr>
          <p:cNvPr id="45" name="Picture 44"/>
          <p:cNvPicPr>
            <a:picLocks noChangeAspect="1"/>
          </p:cNvPicPr>
          <p:nvPr/>
        </p:nvPicPr>
        <p:blipFill>
          <a:blip r:embed="rId3"/>
          <a:stretch>
            <a:fillRect/>
          </a:stretch>
        </p:blipFill>
        <p:spPr>
          <a:xfrm rot="16200000">
            <a:off x="9196388" y="2719387"/>
            <a:ext cx="5715000" cy="276225"/>
          </a:xfrm>
          <a:prstGeom prst="rect">
            <a:avLst/>
          </a:prstGeom>
        </p:spPr>
      </p:pic>
      <p:pic>
        <p:nvPicPr>
          <p:cNvPr id="50" name="Picture 49"/>
          <p:cNvPicPr>
            <a:picLocks noChangeAspect="1"/>
          </p:cNvPicPr>
          <p:nvPr/>
        </p:nvPicPr>
        <p:blipFill>
          <a:blip r:embed="rId3"/>
          <a:stretch>
            <a:fillRect/>
          </a:stretch>
        </p:blipFill>
        <p:spPr>
          <a:xfrm rot="10800000">
            <a:off x="3439881" y="-15239"/>
            <a:ext cx="5715000" cy="276225"/>
          </a:xfrm>
          <a:prstGeom prst="rect">
            <a:avLst/>
          </a:prstGeom>
        </p:spPr>
      </p:pic>
      <p:pic>
        <p:nvPicPr>
          <p:cNvPr id="51" name="Picture 50"/>
          <p:cNvPicPr>
            <a:picLocks noChangeAspect="1"/>
          </p:cNvPicPr>
          <p:nvPr/>
        </p:nvPicPr>
        <p:blipFill>
          <a:blip r:embed="rId3"/>
          <a:stretch>
            <a:fillRect/>
          </a:stretch>
        </p:blipFill>
        <p:spPr>
          <a:xfrm>
            <a:off x="3455116" y="6597411"/>
            <a:ext cx="5715000" cy="276225"/>
          </a:xfrm>
          <a:prstGeom prst="rect">
            <a:avLst/>
          </a:prstGeom>
        </p:spPr>
      </p:pic>
      <p:pic>
        <p:nvPicPr>
          <p:cNvPr id="46" name="Picture 45"/>
          <p:cNvPicPr>
            <a:picLocks noChangeAspect="1"/>
          </p:cNvPicPr>
          <p:nvPr/>
        </p:nvPicPr>
        <p:blipFill>
          <a:blip r:embed="rId3"/>
          <a:stretch>
            <a:fillRect/>
          </a:stretch>
        </p:blipFill>
        <p:spPr>
          <a:xfrm rot="5400000">
            <a:off x="-2750554" y="2719386"/>
            <a:ext cx="5715000" cy="276225"/>
          </a:xfrm>
          <a:prstGeom prst="rect">
            <a:avLst/>
          </a:prstGeom>
        </p:spPr>
      </p:pic>
      <p:pic>
        <p:nvPicPr>
          <p:cNvPr id="47" name="Picture 46"/>
          <p:cNvPicPr>
            <a:picLocks noChangeAspect="1"/>
          </p:cNvPicPr>
          <p:nvPr/>
        </p:nvPicPr>
        <p:blipFill>
          <a:blip r:embed="rId3"/>
          <a:stretch>
            <a:fillRect/>
          </a:stretch>
        </p:blipFill>
        <p:spPr>
          <a:xfrm rot="16200000">
            <a:off x="9211624" y="3876718"/>
            <a:ext cx="5715000" cy="276225"/>
          </a:xfrm>
          <a:prstGeom prst="rect">
            <a:avLst/>
          </a:prstGeom>
        </p:spPr>
      </p:pic>
    </p:spTree>
    <p:extLst>
      <p:ext uri="{BB962C8B-B14F-4D97-AF65-F5344CB8AC3E}">
        <p14:creationId xmlns:p14="http://schemas.microsoft.com/office/powerpoint/2010/main" val="3666898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18011" y="3605349"/>
            <a:ext cx="11242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18011" y="3222171"/>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26524"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802188"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660777"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14755"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44537" y="3261360"/>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26422" y="2270759"/>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ID Criminal Conduct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p:cNvCxnSpPr/>
          <p:nvPr/>
        </p:nvCxnSpPr>
        <p:spPr>
          <a:xfrm>
            <a:off x="10011591"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7420" y="5430603"/>
            <a:ext cx="1615441" cy="1223422"/>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Victim 1 ID</a:t>
            </a:r>
          </a:p>
        </p:txBody>
      </p:sp>
      <p:sp>
        <p:nvSpPr>
          <p:cNvPr id="4" name="Rectangle 3"/>
          <p:cNvSpPr/>
          <p:nvPr/>
        </p:nvSpPr>
        <p:spPr>
          <a:xfrm>
            <a:off x="1077907" y="3681788"/>
            <a:ext cx="163916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INVESTIGATION</a:t>
            </a:r>
          </a:p>
        </p:txBody>
      </p:sp>
      <p:cxnSp>
        <p:nvCxnSpPr>
          <p:cNvPr id="23" name="Straight Connector 22"/>
          <p:cNvCxnSpPr/>
          <p:nvPr/>
        </p:nvCxnSpPr>
        <p:spPr>
          <a:xfrm>
            <a:off x="5207726"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56267" y="3098620"/>
            <a:ext cx="1245321" cy="40386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State Action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p:cNvSpPr/>
          <p:nvPr/>
        </p:nvSpPr>
        <p:spPr>
          <a:xfrm>
            <a:off x="859966" y="4927082"/>
            <a:ext cx="6052457" cy="36630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INTERVIEWS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1349829" y="5373189"/>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p:cNvSpPr/>
          <p:nvPr/>
        </p:nvSpPr>
        <p:spPr>
          <a:xfrm>
            <a:off x="5077021" y="557445"/>
            <a:ext cx="2022092" cy="523220"/>
          </a:xfrm>
          <a:prstGeom prst="rect">
            <a:avLst/>
          </a:prstGeom>
        </p:spPr>
        <p:txBody>
          <a:bodyPr wrap="none">
            <a:spAutoFit/>
          </a:bodyPr>
          <a:lstStyle/>
          <a:p>
            <a:pPr algn="ctr"/>
            <a:r>
              <a:rPr lang="en-US" altLang="en-US" sz="2800" b="1" dirty="0" smtClean="0">
                <a:cs typeface="Times New Roman" panose="02020603050405020304" pitchFamily="18" charset="0"/>
              </a:rPr>
              <a:t>THE SYSTEM</a:t>
            </a:r>
            <a:endParaRPr lang="en-US" altLang="en-US" sz="2800" b="1" dirty="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rot="5400000">
            <a:off x="-2779473" y="3899398"/>
            <a:ext cx="5715000" cy="276225"/>
          </a:xfrm>
          <a:prstGeom prst="rect">
            <a:avLst/>
          </a:prstGeom>
        </p:spPr>
      </p:pic>
      <p:pic>
        <p:nvPicPr>
          <p:cNvPr id="41" name="Picture 40"/>
          <p:cNvPicPr>
            <a:picLocks noChangeAspect="1"/>
          </p:cNvPicPr>
          <p:nvPr/>
        </p:nvPicPr>
        <p:blipFill>
          <a:blip r:embed="rId3"/>
          <a:stretch>
            <a:fillRect/>
          </a:stretch>
        </p:blipFill>
        <p:spPr>
          <a:xfrm>
            <a:off x="-50084" y="6594223"/>
            <a:ext cx="5715000" cy="276225"/>
          </a:xfrm>
          <a:prstGeom prst="rect">
            <a:avLst/>
          </a:prstGeom>
        </p:spPr>
      </p:pic>
      <p:pic>
        <p:nvPicPr>
          <p:cNvPr id="42" name="Picture 41"/>
          <p:cNvPicPr>
            <a:picLocks noChangeAspect="1"/>
          </p:cNvPicPr>
          <p:nvPr/>
        </p:nvPicPr>
        <p:blipFill>
          <a:blip r:embed="rId3"/>
          <a:stretch>
            <a:fillRect/>
          </a:stretch>
        </p:blipFill>
        <p:spPr>
          <a:xfrm rot="10800000">
            <a:off x="-50084" y="-15061"/>
            <a:ext cx="5715000" cy="276225"/>
          </a:xfrm>
          <a:prstGeom prst="rect">
            <a:avLst/>
          </a:prstGeom>
        </p:spPr>
      </p:pic>
      <p:pic>
        <p:nvPicPr>
          <p:cNvPr id="43" name="Picture 42"/>
          <p:cNvPicPr>
            <a:picLocks noChangeAspect="1"/>
          </p:cNvPicPr>
          <p:nvPr/>
        </p:nvPicPr>
        <p:blipFill>
          <a:blip r:embed="rId3"/>
          <a:stretch>
            <a:fillRect/>
          </a:stretch>
        </p:blipFill>
        <p:spPr>
          <a:xfrm>
            <a:off x="6490055" y="6611343"/>
            <a:ext cx="5715000" cy="276225"/>
          </a:xfrm>
          <a:prstGeom prst="rect">
            <a:avLst/>
          </a:prstGeom>
        </p:spPr>
      </p:pic>
      <p:pic>
        <p:nvPicPr>
          <p:cNvPr id="44" name="Picture 43"/>
          <p:cNvPicPr>
            <a:picLocks noChangeAspect="1"/>
          </p:cNvPicPr>
          <p:nvPr/>
        </p:nvPicPr>
        <p:blipFill>
          <a:blip r:embed="rId3"/>
          <a:stretch>
            <a:fillRect/>
          </a:stretch>
        </p:blipFill>
        <p:spPr>
          <a:xfrm rot="10800000">
            <a:off x="6477000" y="-15238"/>
            <a:ext cx="5715000" cy="276225"/>
          </a:xfrm>
          <a:prstGeom prst="rect">
            <a:avLst/>
          </a:prstGeom>
        </p:spPr>
      </p:pic>
      <p:pic>
        <p:nvPicPr>
          <p:cNvPr id="45" name="Picture 44"/>
          <p:cNvPicPr>
            <a:picLocks noChangeAspect="1"/>
          </p:cNvPicPr>
          <p:nvPr/>
        </p:nvPicPr>
        <p:blipFill>
          <a:blip r:embed="rId3"/>
          <a:stretch>
            <a:fillRect/>
          </a:stretch>
        </p:blipFill>
        <p:spPr>
          <a:xfrm rot="16200000">
            <a:off x="9196388" y="2719387"/>
            <a:ext cx="5715000" cy="276225"/>
          </a:xfrm>
          <a:prstGeom prst="rect">
            <a:avLst/>
          </a:prstGeom>
        </p:spPr>
      </p:pic>
      <p:pic>
        <p:nvPicPr>
          <p:cNvPr id="50" name="Picture 49"/>
          <p:cNvPicPr>
            <a:picLocks noChangeAspect="1"/>
          </p:cNvPicPr>
          <p:nvPr/>
        </p:nvPicPr>
        <p:blipFill>
          <a:blip r:embed="rId3"/>
          <a:stretch>
            <a:fillRect/>
          </a:stretch>
        </p:blipFill>
        <p:spPr>
          <a:xfrm rot="10800000">
            <a:off x="3439881" y="-15239"/>
            <a:ext cx="5715000" cy="276225"/>
          </a:xfrm>
          <a:prstGeom prst="rect">
            <a:avLst/>
          </a:prstGeom>
        </p:spPr>
      </p:pic>
      <p:pic>
        <p:nvPicPr>
          <p:cNvPr id="51" name="Picture 50"/>
          <p:cNvPicPr>
            <a:picLocks noChangeAspect="1"/>
          </p:cNvPicPr>
          <p:nvPr/>
        </p:nvPicPr>
        <p:blipFill>
          <a:blip r:embed="rId3"/>
          <a:stretch>
            <a:fillRect/>
          </a:stretch>
        </p:blipFill>
        <p:spPr>
          <a:xfrm>
            <a:off x="3455116" y="6597411"/>
            <a:ext cx="5715000" cy="276225"/>
          </a:xfrm>
          <a:prstGeom prst="rect">
            <a:avLst/>
          </a:prstGeom>
        </p:spPr>
      </p:pic>
      <p:pic>
        <p:nvPicPr>
          <p:cNvPr id="46" name="Picture 45"/>
          <p:cNvPicPr>
            <a:picLocks noChangeAspect="1"/>
          </p:cNvPicPr>
          <p:nvPr/>
        </p:nvPicPr>
        <p:blipFill>
          <a:blip r:embed="rId3"/>
          <a:stretch>
            <a:fillRect/>
          </a:stretch>
        </p:blipFill>
        <p:spPr>
          <a:xfrm rot="5400000">
            <a:off x="-2750554" y="2719386"/>
            <a:ext cx="5715000" cy="276225"/>
          </a:xfrm>
          <a:prstGeom prst="rect">
            <a:avLst/>
          </a:prstGeom>
        </p:spPr>
      </p:pic>
      <p:pic>
        <p:nvPicPr>
          <p:cNvPr id="47" name="Picture 46"/>
          <p:cNvPicPr>
            <a:picLocks noChangeAspect="1"/>
          </p:cNvPicPr>
          <p:nvPr/>
        </p:nvPicPr>
        <p:blipFill>
          <a:blip r:embed="rId3"/>
          <a:stretch>
            <a:fillRect/>
          </a:stretch>
        </p:blipFill>
        <p:spPr>
          <a:xfrm rot="16200000">
            <a:off x="9211624" y="3876718"/>
            <a:ext cx="5715000" cy="276225"/>
          </a:xfrm>
          <a:prstGeom prst="rect">
            <a:avLst/>
          </a:prstGeom>
        </p:spPr>
      </p:pic>
    </p:spTree>
    <p:extLst>
      <p:ext uri="{BB962C8B-B14F-4D97-AF65-F5344CB8AC3E}">
        <p14:creationId xmlns:p14="http://schemas.microsoft.com/office/powerpoint/2010/main" val="2063886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anose="02020603050405020304"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anose="02020603050405020304"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2159000" y="581026"/>
            <a:ext cx="8255000" cy="5478463"/>
          </a:xfrm>
          <a:prstGeom prst="rect">
            <a:avLst/>
          </a:prstGeom>
        </p:spPr>
        <p:txBody>
          <a:bodyPr numCol="2"/>
          <a:lstStyle/>
          <a:p>
            <a:pPr algn="ctr">
              <a:defRPr/>
            </a:pPr>
            <a:endParaRPr lang="en-US" sz="5500" dirty="0">
              <a:solidFill>
                <a:srgbClr val="000000"/>
              </a:solidFill>
              <a:latin typeface="Times New Roman" panose="02020603050405020304" pitchFamily="18" charset="0"/>
              <a:ea typeface="+mj-ea"/>
              <a:cs typeface="Times New Roman" pitchFamily="18" charset="0"/>
            </a:endParaRPr>
          </a:p>
          <a:p>
            <a:pPr>
              <a:defRPr/>
            </a:pPr>
            <a:endParaRPr lang="en-US"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p:txBody>
      </p:sp>
      <p:sp>
        <p:nvSpPr>
          <p:cNvPr id="16" name="Title 1">
            <a:extLst>
              <a:ext uri="{FF2B5EF4-FFF2-40B4-BE49-F238E27FC236}">
                <a16:creationId xmlns:a16="http://schemas.microsoft.com/office/drawing/2014/main" xmlns="" id="{2D6018F9-D2A9-4AC7-9C86-14F794FA2DFC}"/>
              </a:ext>
            </a:extLst>
          </p:cNvPr>
          <p:cNvSpPr txBox="1">
            <a:spLocks/>
          </p:cNvSpPr>
          <p:nvPr/>
        </p:nvSpPr>
        <p:spPr>
          <a:xfrm>
            <a:off x="2506784" y="368300"/>
            <a:ext cx="7481035" cy="103512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defRPr sz="2912" b="1"/>
            </a:pP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CRIME: What </a:t>
            </a:r>
            <a:r>
              <a:rPr lang="en-US" sz="28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is</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Human Trafficking? </a:t>
            </a:r>
          </a:p>
          <a:p>
            <a:pPr>
              <a:lnSpc>
                <a:spcPct val="90000"/>
              </a:lnSpc>
              <a:defRPr sz="2912" b="1"/>
            </a:pP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Federal definitions: </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46607" y="1616147"/>
            <a:ext cx="3758895" cy="45703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900"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500" b="1"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b="1"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Sex Trafficking</a:t>
            </a:r>
          </a:p>
          <a:p>
            <a:pPr algn="ctr"/>
            <a:r>
              <a:rPr lang="en-US" sz="1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18 U.S.C. § 1591</a:t>
            </a:r>
          </a:p>
          <a:p>
            <a:pPr marL="342900" indent="-342900">
              <a:buFont typeface="+mj-lt"/>
              <a:buAutoNum type="arabicPeriod"/>
            </a:pPr>
            <a:endParaRPr lang="en-US" sz="9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500" dirty="0">
                <a:latin typeface="Times New Roman" panose="02020603050405020304" pitchFamily="18" charset="0"/>
                <a:cs typeface="Times New Roman" panose="02020603050405020304" pitchFamily="18" charset="0"/>
              </a:rPr>
              <a:t>Defendant </a:t>
            </a:r>
            <a:r>
              <a:rPr lang="en-US" sz="1500" u="sng" dirty="0">
                <a:latin typeface="Times New Roman" panose="02020603050405020304" pitchFamily="18" charset="0"/>
                <a:cs typeface="Times New Roman" panose="02020603050405020304" pitchFamily="18" charset="0"/>
              </a:rPr>
              <a:t>recruited</a:t>
            </a:r>
            <a:r>
              <a:rPr lang="en-US" sz="1500" dirty="0">
                <a:latin typeface="Times New Roman" panose="02020603050405020304" pitchFamily="18" charset="0"/>
                <a:cs typeface="Times New Roman" panose="02020603050405020304" pitchFamily="18" charset="0"/>
              </a:rPr>
              <a:t>/enticed harbored/transported/</a:t>
            </a:r>
            <a:r>
              <a:rPr lang="en-US" sz="1500" u="sng" dirty="0">
                <a:latin typeface="Times New Roman" panose="02020603050405020304" pitchFamily="18" charset="0"/>
                <a:cs typeface="Times New Roman" panose="02020603050405020304" pitchFamily="18" charset="0"/>
              </a:rPr>
              <a:t>provided</a:t>
            </a:r>
            <a:r>
              <a:rPr lang="en-US" sz="1500" dirty="0">
                <a:latin typeface="Times New Roman" panose="02020603050405020304" pitchFamily="18" charset="0"/>
                <a:cs typeface="Times New Roman" panose="02020603050405020304" pitchFamily="18" charset="0"/>
              </a:rPr>
              <a:t>/ obtained/maintained/advertised/ patronized/solicited the victim;</a:t>
            </a:r>
          </a:p>
          <a:p>
            <a:pPr marL="342900" indent="-342900">
              <a:buFont typeface="+mj-lt"/>
              <a:buAutoNum type="arabicPeriod"/>
            </a:pPr>
            <a:r>
              <a:rPr lang="en-US" sz="1500" dirty="0">
                <a:latin typeface="Times New Roman" panose="02020603050405020304" pitchFamily="18" charset="0"/>
                <a:cs typeface="Times New Roman" panose="02020603050405020304" pitchFamily="18" charset="0"/>
              </a:rPr>
              <a:t>by </a:t>
            </a:r>
            <a:r>
              <a:rPr lang="en-US" sz="1500" dirty="0">
                <a:solidFill>
                  <a:srgbClr val="FF0000"/>
                </a:solidFill>
                <a:latin typeface="Times New Roman" panose="02020603050405020304" pitchFamily="18" charset="0"/>
                <a:cs typeface="Times New Roman" panose="02020603050405020304" pitchFamily="18" charset="0"/>
              </a:rPr>
              <a:t>force/fraud/ coercion*</a:t>
            </a:r>
            <a:r>
              <a:rPr lang="en-US" sz="1500" dirty="0">
                <a:latin typeface="Times New Roman" panose="02020603050405020304" pitchFamily="18" charset="0"/>
                <a:cs typeface="Times New Roman" panose="02020603050405020304" pitchFamily="18" charset="0"/>
              </a:rPr>
              <a:t> </a:t>
            </a:r>
          </a:p>
          <a:p>
            <a:pPr marL="342900" indent="-342900">
              <a:buFont typeface="+mj-lt"/>
              <a:buAutoNum type="arabicPeriod"/>
            </a:pPr>
            <a:r>
              <a:rPr lang="en-US" sz="1500" dirty="0">
                <a:latin typeface="Times New Roman" panose="02020603050405020304" pitchFamily="18" charset="0"/>
                <a:cs typeface="Times New Roman" panose="02020603050405020304" pitchFamily="18" charset="0"/>
              </a:rPr>
              <a:t>to cause the victim to engage in a </a:t>
            </a:r>
            <a:r>
              <a:rPr lang="en-US" sz="1500" u="sng" dirty="0">
                <a:latin typeface="Times New Roman" panose="02020603050405020304" pitchFamily="18" charset="0"/>
                <a:cs typeface="Times New Roman" panose="02020603050405020304" pitchFamily="18" charset="0"/>
              </a:rPr>
              <a:t>commercial sex act</a:t>
            </a:r>
            <a:r>
              <a:rPr lang="en-US" sz="1500" dirty="0">
                <a:latin typeface="Times New Roman" panose="02020603050405020304" pitchFamily="18" charset="0"/>
                <a:cs typeface="Times New Roman" panose="02020603050405020304" pitchFamily="18" charset="0"/>
              </a:rPr>
              <a:t>; </a:t>
            </a:r>
          </a:p>
          <a:p>
            <a:pPr lvl="0"/>
            <a:endParaRPr lang="en-US" sz="1500" dirty="0">
              <a:latin typeface="Times New Roman" panose="02020603050405020304" pitchFamily="18" charset="0"/>
              <a:cs typeface="Times New Roman" panose="02020603050405020304" pitchFamily="18" charset="0"/>
            </a:endParaRPr>
          </a:p>
          <a:p>
            <a:pPr lvl="0"/>
            <a:r>
              <a:rPr lang="en-US" sz="1500" i="1" dirty="0">
                <a:solidFill>
                  <a:srgbClr val="FF0000"/>
                </a:solidFill>
                <a:latin typeface="Times New Roman" panose="02020603050405020304" pitchFamily="18" charset="0"/>
                <a:cs typeface="Times New Roman" panose="02020603050405020304" pitchFamily="18" charset="0"/>
              </a:rPr>
              <a:t>*</a:t>
            </a:r>
            <a:r>
              <a:rPr lang="en-US" sz="1500" i="1" u="sng" dirty="0">
                <a:solidFill>
                  <a:srgbClr val="FF0000"/>
                </a:solidFill>
                <a:latin typeface="Times New Roman" panose="02020603050405020304" pitchFamily="18" charset="0"/>
                <a:cs typeface="Times New Roman" panose="02020603050405020304" pitchFamily="18" charset="0"/>
              </a:rPr>
              <a:t>force/fraud/coercion NOT required if the victim is a minor</a:t>
            </a:r>
          </a:p>
          <a:p>
            <a:pPr lvl="0"/>
            <a:endParaRPr lang="en-US" sz="1500" i="1" dirty="0">
              <a:solidFill>
                <a:srgbClr val="FF0000"/>
              </a:solidFill>
              <a:latin typeface="Times New Roman" panose="02020603050405020304" pitchFamily="18" charset="0"/>
              <a:cs typeface="Times New Roman" panose="02020603050405020304" pitchFamily="18" charset="0"/>
            </a:endParaRPr>
          </a:p>
          <a:p>
            <a:pPr lvl="0"/>
            <a:r>
              <a:rPr lang="en-US" sz="1500" i="1" dirty="0">
                <a:solidFill>
                  <a:srgbClr val="FF0000"/>
                </a:solidFill>
                <a:latin typeface="Times New Roman" panose="02020603050405020304" pitchFamily="18" charset="0"/>
                <a:cs typeface="Times New Roman" panose="02020603050405020304" pitchFamily="18" charset="0"/>
              </a:rPr>
              <a:t> </a:t>
            </a:r>
            <a:r>
              <a:rPr lang="en-US" sz="1500" i="1" u="sng" dirty="0">
                <a:latin typeface="Times New Roman" panose="02020603050405020304" pitchFamily="18" charset="0"/>
                <a:cs typeface="Times New Roman" panose="02020603050405020304" pitchFamily="18" charset="0"/>
              </a:rPr>
              <a:t>Penalties</a:t>
            </a:r>
            <a:r>
              <a:rPr lang="en-US" sz="1500" dirty="0">
                <a:latin typeface="Times New Roman" panose="02020603050405020304" pitchFamily="18" charset="0"/>
                <a:cs typeface="Times New Roman" panose="02020603050405020304" pitchFamily="18" charset="0"/>
              </a:rPr>
              <a:t>: 15 to Life + mandatory restitution  </a:t>
            </a: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17" name="Rectangle 16"/>
          <p:cNvSpPr/>
          <p:nvPr/>
        </p:nvSpPr>
        <p:spPr>
          <a:xfrm>
            <a:off x="6247302" y="1603924"/>
            <a:ext cx="3772998" cy="45825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Forced Labor</a:t>
            </a:r>
          </a:p>
          <a:p>
            <a:pPr algn="ctr"/>
            <a:r>
              <a:rPr lang="en-US" sz="1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18 U.S.C. § 1589</a:t>
            </a:r>
          </a:p>
          <a:p>
            <a:pPr algn="ctr"/>
            <a:endParaRPr lang="en-US" sz="15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500" dirty="0">
                <a:latin typeface="Times New Roman" panose="02020603050405020304" pitchFamily="18" charset="0"/>
                <a:cs typeface="Times New Roman" panose="02020603050405020304" pitchFamily="18" charset="0"/>
              </a:rPr>
              <a:t>Provides/obtains/benefits from the venture that provides/obtains labor/services: </a:t>
            </a:r>
          </a:p>
          <a:p>
            <a:pPr marL="342900" indent="-342900">
              <a:buFont typeface="+mj-lt"/>
              <a:buAutoNum type="arabicPeriod"/>
            </a:pPr>
            <a:r>
              <a:rPr lang="en-US" sz="1500" dirty="0">
                <a:latin typeface="Times New Roman" panose="02020603050405020304" pitchFamily="18" charset="0"/>
                <a:cs typeface="Times New Roman" panose="02020603050405020304" pitchFamily="18" charset="0"/>
              </a:rPr>
              <a:t>By one of these four prohibited means:</a:t>
            </a:r>
          </a:p>
          <a:p>
            <a:pPr marL="800100" lvl="1" indent="-342900">
              <a:buFont typeface="+mj-lt"/>
              <a:buAutoNum type="arabicPeriod"/>
            </a:pPr>
            <a:r>
              <a:rPr lang="en-US" sz="1500" dirty="0">
                <a:latin typeface="Times New Roman" panose="02020603050405020304" pitchFamily="18" charset="0"/>
                <a:cs typeface="Times New Roman" panose="02020603050405020304" pitchFamily="18" charset="0"/>
              </a:rPr>
              <a:t>Force/restraint</a:t>
            </a:r>
          </a:p>
          <a:p>
            <a:pPr marL="800100" lvl="1" indent="-342900">
              <a:buFont typeface="+mj-lt"/>
              <a:buAutoNum type="arabicPeriod"/>
            </a:pPr>
            <a:r>
              <a:rPr lang="en-US" sz="1500" dirty="0">
                <a:latin typeface="Times New Roman" panose="02020603050405020304" pitchFamily="18" charset="0"/>
                <a:cs typeface="Times New Roman" panose="02020603050405020304" pitchFamily="18" charset="0"/>
              </a:rPr>
              <a:t>Threats of serious harm or restraint (to the victim or another person)</a:t>
            </a:r>
          </a:p>
          <a:p>
            <a:pPr marL="800100" lvl="1" indent="-342900">
              <a:buFont typeface="+mj-lt"/>
              <a:buAutoNum type="arabicPeriod"/>
            </a:pPr>
            <a:r>
              <a:rPr lang="en-US" sz="1500" dirty="0">
                <a:latin typeface="Times New Roman" panose="02020603050405020304" pitchFamily="18" charset="0"/>
                <a:cs typeface="Times New Roman" panose="02020603050405020304" pitchFamily="18" charset="0"/>
              </a:rPr>
              <a:t>Abuse of legal process</a:t>
            </a:r>
          </a:p>
          <a:p>
            <a:pPr marL="800100" lvl="1" indent="-342900">
              <a:buFont typeface="+mj-lt"/>
              <a:buAutoNum type="arabicPeriod"/>
            </a:pPr>
            <a:r>
              <a:rPr lang="en-US" sz="1500" dirty="0">
                <a:latin typeface="Times New Roman" panose="02020603050405020304" pitchFamily="18" charset="0"/>
                <a:cs typeface="Times New Roman" panose="02020603050405020304" pitchFamily="18" charset="0"/>
              </a:rPr>
              <a:t>Coercive scheme/plan/pattern </a:t>
            </a:r>
          </a:p>
          <a:p>
            <a:endParaRPr lang="en-US" sz="1500" dirty="0">
              <a:latin typeface="Times New Roman" panose="02020603050405020304" pitchFamily="18" charset="0"/>
              <a:cs typeface="Times New Roman" panose="02020603050405020304" pitchFamily="18" charset="0"/>
            </a:endParaRPr>
          </a:p>
          <a:p>
            <a:r>
              <a:rPr lang="en-US" sz="1500" i="1" u="sng" dirty="0">
                <a:latin typeface="Times New Roman" panose="02020603050405020304" pitchFamily="18" charset="0"/>
                <a:cs typeface="Times New Roman" panose="02020603050405020304" pitchFamily="18" charset="0"/>
              </a:rPr>
              <a:t>Penalties</a:t>
            </a:r>
            <a:r>
              <a:rPr lang="en-US" sz="1500" dirty="0">
                <a:latin typeface="Times New Roman" panose="02020603050405020304" pitchFamily="18" charset="0"/>
                <a:cs typeface="Times New Roman" panose="02020603050405020304" pitchFamily="18" charset="0"/>
              </a:rPr>
              <a:t>: 0 - 20, or up to Life if aggravating factors + mandatory restitution  </a:t>
            </a: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8509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18011" y="3605349"/>
            <a:ext cx="11242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18011" y="3222171"/>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26524"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802188"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660777"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14755"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44537" y="3261360"/>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26422" y="2270759"/>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ID Criminal Conduct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107470" y="2508340"/>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Complaint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3561804" y="2049235"/>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p:cNvCxnSpPr/>
          <p:nvPr/>
        </p:nvCxnSpPr>
        <p:spPr>
          <a:xfrm>
            <a:off x="10011591"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7420" y="5430603"/>
            <a:ext cx="1615441" cy="1223422"/>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Victim 1 ID</a:t>
            </a:r>
          </a:p>
        </p:txBody>
      </p:sp>
      <p:sp>
        <p:nvSpPr>
          <p:cNvPr id="4" name="Rectangle 3"/>
          <p:cNvSpPr/>
          <p:nvPr/>
        </p:nvSpPr>
        <p:spPr>
          <a:xfrm>
            <a:off x="1077907" y="3681788"/>
            <a:ext cx="163916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INVESTIGATION</a:t>
            </a:r>
          </a:p>
        </p:txBody>
      </p:sp>
      <p:sp>
        <p:nvSpPr>
          <p:cNvPr id="21" name="Oval 20"/>
          <p:cNvSpPr/>
          <p:nvPr/>
        </p:nvSpPr>
        <p:spPr>
          <a:xfrm>
            <a:off x="3226524" y="5359043"/>
            <a:ext cx="1719946" cy="1374186"/>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Potentially ID more Victims</a:t>
            </a:r>
          </a:p>
        </p:txBody>
      </p:sp>
      <p:cxnSp>
        <p:nvCxnSpPr>
          <p:cNvPr id="23" name="Straight Connector 22"/>
          <p:cNvCxnSpPr/>
          <p:nvPr/>
        </p:nvCxnSpPr>
        <p:spPr>
          <a:xfrm>
            <a:off x="5207726"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347751" y="2819402"/>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Superseding 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2717074" y="4232988"/>
            <a:ext cx="1689463" cy="55687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GRAND 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own Arrow 13"/>
          <p:cNvSpPr/>
          <p:nvPr/>
        </p:nvSpPr>
        <p:spPr>
          <a:xfrm flipV="1">
            <a:off x="3886195" y="2753609"/>
            <a:ext cx="296093" cy="1407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2477586" y="1284105"/>
            <a:ext cx="2168435" cy="57354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Detention Hearing /Fed arrest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Arrow Connector 25"/>
          <p:cNvCxnSpPr/>
          <p:nvPr/>
        </p:nvCxnSpPr>
        <p:spPr>
          <a:xfrm flipH="1">
            <a:off x="2773675" y="1974533"/>
            <a:ext cx="452849" cy="4186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56267" y="3098620"/>
            <a:ext cx="1245321" cy="40386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State Action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p:cNvSpPr/>
          <p:nvPr/>
        </p:nvSpPr>
        <p:spPr>
          <a:xfrm>
            <a:off x="859966" y="4927082"/>
            <a:ext cx="6052457" cy="36630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INTERVIEWS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1349829" y="5373189"/>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p:cNvSpPr/>
          <p:nvPr/>
        </p:nvSpPr>
        <p:spPr>
          <a:xfrm>
            <a:off x="4646021" y="5353053"/>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p:cNvSpPr/>
          <p:nvPr/>
        </p:nvSpPr>
        <p:spPr>
          <a:xfrm>
            <a:off x="5077021" y="557445"/>
            <a:ext cx="2022092" cy="523220"/>
          </a:xfrm>
          <a:prstGeom prst="rect">
            <a:avLst/>
          </a:prstGeom>
        </p:spPr>
        <p:txBody>
          <a:bodyPr wrap="none">
            <a:spAutoFit/>
          </a:bodyPr>
          <a:lstStyle/>
          <a:p>
            <a:pPr algn="ctr"/>
            <a:r>
              <a:rPr lang="en-US" altLang="en-US" sz="2800" b="1" dirty="0" smtClean="0">
                <a:cs typeface="Times New Roman" panose="02020603050405020304" pitchFamily="18" charset="0"/>
              </a:rPr>
              <a:t>THE SYSTEM</a:t>
            </a:r>
            <a:endParaRPr lang="en-US" altLang="en-US" sz="2800" b="1" dirty="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rot="5400000">
            <a:off x="-2779473" y="3899398"/>
            <a:ext cx="5715000" cy="276225"/>
          </a:xfrm>
          <a:prstGeom prst="rect">
            <a:avLst/>
          </a:prstGeom>
        </p:spPr>
      </p:pic>
      <p:pic>
        <p:nvPicPr>
          <p:cNvPr id="41" name="Picture 40"/>
          <p:cNvPicPr>
            <a:picLocks noChangeAspect="1"/>
          </p:cNvPicPr>
          <p:nvPr/>
        </p:nvPicPr>
        <p:blipFill>
          <a:blip r:embed="rId3"/>
          <a:stretch>
            <a:fillRect/>
          </a:stretch>
        </p:blipFill>
        <p:spPr>
          <a:xfrm>
            <a:off x="-50084" y="6594223"/>
            <a:ext cx="5715000" cy="276225"/>
          </a:xfrm>
          <a:prstGeom prst="rect">
            <a:avLst/>
          </a:prstGeom>
        </p:spPr>
      </p:pic>
      <p:pic>
        <p:nvPicPr>
          <p:cNvPr id="42" name="Picture 41"/>
          <p:cNvPicPr>
            <a:picLocks noChangeAspect="1"/>
          </p:cNvPicPr>
          <p:nvPr/>
        </p:nvPicPr>
        <p:blipFill>
          <a:blip r:embed="rId3"/>
          <a:stretch>
            <a:fillRect/>
          </a:stretch>
        </p:blipFill>
        <p:spPr>
          <a:xfrm rot="10800000">
            <a:off x="-50084" y="-15061"/>
            <a:ext cx="5715000" cy="276225"/>
          </a:xfrm>
          <a:prstGeom prst="rect">
            <a:avLst/>
          </a:prstGeom>
        </p:spPr>
      </p:pic>
      <p:pic>
        <p:nvPicPr>
          <p:cNvPr id="43" name="Picture 42"/>
          <p:cNvPicPr>
            <a:picLocks noChangeAspect="1"/>
          </p:cNvPicPr>
          <p:nvPr/>
        </p:nvPicPr>
        <p:blipFill>
          <a:blip r:embed="rId3"/>
          <a:stretch>
            <a:fillRect/>
          </a:stretch>
        </p:blipFill>
        <p:spPr>
          <a:xfrm>
            <a:off x="6490055" y="6611343"/>
            <a:ext cx="5715000" cy="276225"/>
          </a:xfrm>
          <a:prstGeom prst="rect">
            <a:avLst/>
          </a:prstGeom>
        </p:spPr>
      </p:pic>
      <p:pic>
        <p:nvPicPr>
          <p:cNvPr id="44" name="Picture 43"/>
          <p:cNvPicPr>
            <a:picLocks noChangeAspect="1"/>
          </p:cNvPicPr>
          <p:nvPr/>
        </p:nvPicPr>
        <p:blipFill>
          <a:blip r:embed="rId3"/>
          <a:stretch>
            <a:fillRect/>
          </a:stretch>
        </p:blipFill>
        <p:spPr>
          <a:xfrm rot="10800000">
            <a:off x="6477000" y="-15238"/>
            <a:ext cx="5715000" cy="276225"/>
          </a:xfrm>
          <a:prstGeom prst="rect">
            <a:avLst/>
          </a:prstGeom>
        </p:spPr>
      </p:pic>
      <p:pic>
        <p:nvPicPr>
          <p:cNvPr id="45" name="Picture 44"/>
          <p:cNvPicPr>
            <a:picLocks noChangeAspect="1"/>
          </p:cNvPicPr>
          <p:nvPr/>
        </p:nvPicPr>
        <p:blipFill>
          <a:blip r:embed="rId3"/>
          <a:stretch>
            <a:fillRect/>
          </a:stretch>
        </p:blipFill>
        <p:spPr>
          <a:xfrm rot="16200000">
            <a:off x="9196388" y="2719387"/>
            <a:ext cx="5715000" cy="276225"/>
          </a:xfrm>
          <a:prstGeom prst="rect">
            <a:avLst/>
          </a:prstGeom>
        </p:spPr>
      </p:pic>
      <p:pic>
        <p:nvPicPr>
          <p:cNvPr id="50" name="Picture 49"/>
          <p:cNvPicPr>
            <a:picLocks noChangeAspect="1"/>
          </p:cNvPicPr>
          <p:nvPr/>
        </p:nvPicPr>
        <p:blipFill>
          <a:blip r:embed="rId3"/>
          <a:stretch>
            <a:fillRect/>
          </a:stretch>
        </p:blipFill>
        <p:spPr>
          <a:xfrm rot="10800000">
            <a:off x="3439881" y="-15239"/>
            <a:ext cx="5715000" cy="276225"/>
          </a:xfrm>
          <a:prstGeom prst="rect">
            <a:avLst/>
          </a:prstGeom>
        </p:spPr>
      </p:pic>
      <p:pic>
        <p:nvPicPr>
          <p:cNvPr id="51" name="Picture 50"/>
          <p:cNvPicPr>
            <a:picLocks noChangeAspect="1"/>
          </p:cNvPicPr>
          <p:nvPr/>
        </p:nvPicPr>
        <p:blipFill>
          <a:blip r:embed="rId3"/>
          <a:stretch>
            <a:fillRect/>
          </a:stretch>
        </p:blipFill>
        <p:spPr>
          <a:xfrm>
            <a:off x="3455116" y="6597411"/>
            <a:ext cx="5715000" cy="276225"/>
          </a:xfrm>
          <a:prstGeom prst="rect">
            <a:avLst/>
          </a:prstGeom>
        </p:spPr>
      </p:pic>
      <p:pic>
        <p:nvPicPr>
          <p:cNvPr id="46" name="Picture 45"/>
          <p:cNvPicPr>
            <a:picLocks noChangeAspect="1"/>
          </p:cNvPicPr>
          <p:nvPr/>
        </p:nvPicPr>
        <p:blipFill>
          <a:blip r:embed="rId3"/>
          <a:stretch>
            <a:fillRect/>
          </a:stretch>
        </p:blipFill>
        <p:spPr>
          <a:xfrm rot="5400000">
            <a:off x="-2750554" y="2719386"/>
            <a:ext cx="5715000" cy="276225"/>
          </a:xfrm>
          <a:prstGeom prst="rect">
            <a:avLst/>
          </a:prstGeom>
        </p:spPr>
      </p:pic>
      <p:pic>
        <p:nvPicPr>
          <p:cNvPr id="47" name="Picture 46"/>
          <p:cNvPicPr>
            <a:picLocks noChangeAspect="1"/>
          </p:cNvPicPr>
          <p:nvPr/>
        </p:nvPicPr>
        <p:blipFill>
          <a:blip r:embed="rId3"/>
          <a:stretch>
            <a:fillRect/>
          </a:stretch>
        </p:blipFill>
        <p:spPr>
          <a:xfrm rot="16200000">
            <a:off x="9211624" y="3876718"/>
            <a:ext cx="5715000" cy="276225"/>
          </a:xfrm>
          <a:prstGeom prst="rect">
            <a:avLst/>
          </a:prstGeom>
        </p:spPr>
      </p:pic>
    </p:spTree>
    <p:extLst>
      <p:ext uri="{BB962C8B-B14F-4D97-AF65-F5344CB8AC3E}">
        <p14:creationId xmlns:p14="http://schemas.microsoft.com/office/powerpoint/2010/main" val="1366903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18011" y="3605349"/>
            <a:ext cx="11242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18011" y="3222171"/>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26524"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802188"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660777"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14755"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44537" y="3261360"/>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26422" y="2270759"/>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ID Criminal Conduct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107470" y="2508340"/>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Complaint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3561804" y="2049235"/>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5845627" y="2521676"/>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Plea/Trial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p:cNvCxnSpPr/>
          <p:nvPr/>
        </p:nvCxnSpPr>
        <p:spPr>
          <a:xfrm>
            <a:off x="10011591"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7420" y="5430603"/>
            <a:ext cx="1615441" cy="1223422"/>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Victim 1 ID</a:t>
            </a:r>
          </a:p>
        </p:txBody>
      </p:sp>
      <p:sp>
        <p:nvSpPr>
          <p:cNvPr id="4" name="Rectangle 3"/>
          <p:cNvSpPr/>
          <p:nvPr/>
        </p:nvSpPr>
        <p:spPr>
          <a:xfrm>
            <a:off x="1077907" y="3681788"/>
            <a:ext cx="163916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INVESTIGATION</a:t>
            </a:r>
          </a:p>
        </p:txBody>
      </p:sp>
      <p:sp>
        <p:nvSpPr>
          <p:cNvPr id="21" name="Oval 20"/>
          <p:cNvSpPr/>
          <p:nvPr/>
        </p:nvSpPr>
        <p:spPr>
          <a:xfrm>
            <a:off x="3226524" y="5359043"/>
            <a:ext cx="1719946" cy="1374186"/>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Potentially ID more Victims</a:t>
            </a:r>
          </a:p>
        </p:txBody>
      </p:sp>
      <p:cxnSp>
        <p:nvCxnSpPr>
          <p:cNvPr id="23" name="Straight Connector 22"/>
          <p:cNvCxnSpPr/>
          <p:nvPr/>
        </p:nvCxnSpPr>
        <p:spPr>
          <a:xfrm>
            <a:off x="5207726"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347751" y="2819402"/>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Superseding 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2717074" y="4232988"/>
            <a:ext cx="1689463" cy="55687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GRAND 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own Arrow 13"/>
          <p:cNvSpPr/>
          <p:nvPr/>
        </p:nvSpPr>
        <p:spPr>
          <a:xfrm flipV="1">
            <a:off x="3886195" y="2753609"/>
            <a:ext cx="296093" cy="1407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2477586" y="1284105"/>
            <a:ext cx="2168435" cy="57354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Detention Hearing /Fed arrest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Arrow Connector 25"/>
          <p:cNvCxnSpPr/>
          <p:nvPr/>
        </p:nvCxnSpPr>
        <p:spPr>
          <a:xfrm flipH="1">
            <a:off x="2773675" y="1974533"/>
            <a:ext cx="452849" cy="4186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56267" y="3098620"/>
            <a:ext cx="1245321" cy="40386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State Action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p:cNvSpPr/>
          <p:nvPr/>
        </p:nvSpPr>
        <p:spPr>
          <a:xfrm>
            <a:off x="859966" y="4927082"/>
            <a:ext cx="6052457" cy="36630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INTERVIEWS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a:off x="5984963" y="4037511"/>
            <a:ext cx="1325879" cy="35392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1349829" y="5373189"/>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p:cNvSpPr/>
          <p:nvPr/>
        </p:nvSpPr>
        <p:spPr>
          <a:xfrm>
            <a:off x="4646021" y="5353053"/>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p:cNvSpPr/>
          <p:nvPr/>
        </p:nvSpPr>
        <p:spPr>
          <a:xfrm>
            <a:off x="5077021" y="557445"/>
            <a:ext cx="2022092" cy="523220"/>
          </a:xfrm>
          <a:prstGeom prst="rect">
            <a:avLst/>
          </a:prstGeom>
        </p:spPr>
        <p:txBody>
          <a:bodyPr wrap="none">
            <a:spAutoFit/>
          </a:bodyPr>
          <a:lstStyle/>
          <a:p>
            <a:pPr algn="ctr"/>
            <a:r>
              <a:rPr lang="en-US" altLang="en-US" sz="2800" b="1" dirty="0" smtClean="0">
                <a:cs typeface="Times New Roman" panose="02020603050405020304" pitchFamily="18" charset="0"/>
              </a:rPr>
              <a:t>THE SYSTEM</a:t>
            </a:r>
            <a:endParaRPr lang="en-US" altLang="en-US" sz="2800" b="1" dirty="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rot="5400000">
            <a:off x="-2779473" y="3899398"/>
            <a:ext cx="5715000" cy="276225"/>
          </a:xfrm>
          <a:prstGeom prst="rect">
            <a:avLst/>
          </a:prstGeom>
        </p:spPr>
      </p:pic>
      <p:pic>
        <p:nvPicPr>
          <p:cNvPr id="41" name="Picture 40"/>
          <p:cNvPicPr>
            <a:picLocks noChangeAspect="1"/>
          </p:cNvPicPr>
          <p:nvPr/>
        </p:nvPicPr>
        <p:blipFill>
          <a:blip r:embed="rId3"/>
          <a:stretch>
            <a:fillRect/>
          </a:stretch>
        </p:blipFill>
        <p:spPr>
          <a:xfrm>
            <a:off x="-50084" y="6594223"/>
            <a:ext cx="5715000" cy="276225"/>
          </a:xfrm>
          <a:prstGeom prst="rect">
            <a:avLst/>
          </a:prstGeom>
        </p:spPr>
      </p:pic>
      <p:pic>
        <p:nvPicPr>
          <p:cNvPr id="42" name="Picture 41"/>
          <p:cNvPicPr>
            <a:picLocks noChangeAspect="1"/>
          </p:cNvPicPr>
          <p:nvPr/>
        </p:nvPicPr>
        <p:blipFill>
          <a:blip r:embed="rId3"/>
          <a:stretch>
            <a:fillRect/>
          </a:stretch>
        </p:blipFill>
        <p:spPr>
          <a:xfrm rot="10800000">
            <a:off x="-50084" y="-15061"/>
            <a:ext cx="5715000" cy="276225"/>
          </a:xfrm>
          <a:prstGeom prst="rect">
            <a:avLst/>
          </a:prstGeom>
        </p:spPr>
      </p:pic>
      <p:pic>
        <p:nvPicPr>
          <p:cNvPr id="43" name="Picture 42"/>
          <p:cNvPicPr>
            <a:picLocks noChangeAspect="1"/>
          </p:cNvPicPr>
          <p:nvPr/>
        </p:nvPicPr>
        <p:blipFill>
          <a:blip r:embed="rId3"/>
          <a:stretch>
            <a:fillRect/>
          </a:stretch>
        </p:blipFill>
        <p:spPr>
          <a:xfrm>
            <a:off x="6490055" y="6611343"/>
            <a:ext cx="5715000" cy="276225"/>
          </a:xfrm>
          <a:prstGeom prst="rect">
            <a:avLst/>
          </a:prstGeom>
        </p:spPr>
      </p:pic>
      <p:pic>
        <p:nvPicPr>
          <p:cNvPr id="44" name="Picture 43"/>
          <p:cNvPicPr>
            <a:picLocks noChangeAspect="1"/>
          </p:cNvPicPr>
          <p:nvPr/>
        </p:nvPicPr>
        <p:blipFill>
          <a:blip r:embed="rId3"/>
          <a:stretch>
            <a:fillRect/>
          </a:stretch>
        </p:blipFill>
        <p:spPr>
          <a:xfrm rot="10800000">
            <a:off x="6477000" y="-15238"/>
            <a:ext cx="5715000" cy="276225"/>
          </a:xfrm>
          <a:prstGeom prst="rect">
            <a:avLst/>
          </a:prstGeom>
        </p:spPr>
      </p:pic>
      <p:pic>
        <p:nvPicPr>
          <p:cNvPr id="45" name="Picture 44"/>
          <p:cNvPicPr>
            <a:picLocks noChangeAspect="1"/>
          </p:cNvPicPr>
          <p:nvPr/>
        </p:nvPicPr>
        <p:blipFill>
          <a:blip r:embed="rId3"/>
          <a:stretch>
            <a:fillRect/>
          </a:stretch>
        </p:blipFill>
        <p:spPr>
          <a:xfrm rot="16200000">
            <a:off x="9196388" y="2719387"/>
            <a:ext cx="5715000" cy="276225"/>
          </a:xfrm>
          <a:prstGeom prst="rect">
            <a:avLst/>
          </a:prstGeom>
        </p:spPr>
      </p:pic>
      <p:pic>
        <p:nvPicPr>
          <p:cNvPr id="50" name="Picture 49"/>
          <p:cNvPicPr>
            <a:picLocks noChangeAspect="1"/>
          </p:cNvPicPr>
          <p:nvPr/>
        </p:nvPicPr>
        <p:blipFill>
          <a:blip r:embed="rId3"/>
          <a:stretch>
            <a:fillRect/>
          </a:stretch>
        </p:blipFill>
        <p:spPr>
          <a:xfrm rot="10800000">
            <a:off x="3439881" y="-15239"/>
            <a:ext cx="5715000" cy="276225"/>
          </a:xfrm>
          <a:prstGeom prst="rect">
            <a:avLst/>
          </a:prstGeom>
        </p:spPr>
      </p:pic>
      <p:pic>
        <p:nvPicPr>
          <p:cNvPr id="51" name="Picture 50"/>
          <p:cNvPicPr>
            <a:picLocks noChangeAspect="1"/>
          </p:cNvPicPr>
          <p:nvPr/>
        </p:nvPicPr>
        <p:blipFill>
          <a:blip r:embed="rId3"/>
          <a:stretch>
            <a:fillRect/>
          </a:stretch>
        </p:blipFill>
        <p:spPr>
          <a:xfrm>
            <a:off x="3455116" y="6597411"/>
            <a:ext cx="5715000" cy="276225"/>
          </a:xfrm>
          <a:prstGeom prst="rect">
            <a:avLst/>
          </a:prstGeom>
        </p:spPr>
      </p:pic>
      <p:pic>
        <p:nvPicPr>
          <p:cNvPr id="46" name="Picture 45"/>
          <p:cNvPicPr>
            <a:picLocks noChangeAspect="1"/>
          </p:cNvPicPr>
          <p:nvPr/>
        </p:nvPicPr>
        <p:blipFill>
          <a:blip r:embed="rId3"/>
          <a:stretch>
            <a:fillRect/>
          </a:stretch>
        </p:blipFill>
        <p:spPr>
          <a:xfrm rot="5400000">
            <a:off x="-2750554" y="2719386"/>
            <a:ext cx="5715000" cy="276225"/>
          </a:xfrm>
          <a:prstGeom prst="rect">
            <a:avLst/>
          </a:prstGeom>
        </p:spPr>
      </p:pic>
      <p:pic>
        <p:nvPicPr>
          <p:cNvPr id="47" name="Picture 46"/>
          <p:cNvPicPr>
            <a:picLocks noChangeAspect="1"/>
          </p:cNvPicPr>
          <p:nvPr/>
        </p:nvPicPr>
        <p:blipFill>
          <a:blip r:embed="rId3"/>
          <a:stretch>
            <a:fillRect/>
          </a:stretch>
        </p:blipFill>
        <p:spPr>
          <a:xfrm rot="16200000">
            <a:off x="9211624" y="3876718"/>
            <a:ext cx="5715000" cy="276225"/>
          </a:xfrm>
          <a:prstGeom prst="rect">
            <a:avLst/>
          </a:prstGeom>
        </p:spPr>
      </p:pic>
    </p:spTree>
    <p:extLst>
      <p:ext uri="{BB962C8B-B14F-4D97-AF65-F5344CB8AC3E}">
        <p14:creationId xmlns:p14="http://schemas.microsoft.com/office/powerpoint/2010/main" val="3029205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18011" y="3605349"/>
            <a:ext cx="11242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18011" y="3222171"/>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26524"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802188"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660777"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14755"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44537" y="3261360"/>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26422" y="2270759"/>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ID Criminal Conduct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107470" y="2508340"/>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Complaint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3561804" y="2049235"/>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5845627" y="2521676"/>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Plea/Trial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a:off x="7535091" y="2181363"/>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Presentence Report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9146176" y="2476500"/>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Sentencing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p:cNvCxnSpPr/>
          <p:nvPr/>
        </p:nvCxnSpPr>
        <p:spPr>
          <a:xfrm>
            <a:off x="10011591"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0323331" y="1490247"/>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Appeal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p:cNvSpPr/>
          <p:nvPr/>
        </p:nvSpPr>
        <p:spPr>
          <a:xfrm>
            <a:off x="17420" y="5430603"/>
            <a:ext cx="1615441" cy="1223422"/>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Victim 1 ID</a:t>
            </a:r>
          </a:p>
        </p:txBody>
      </p:sp>
      <p:sp>
        <p:nvSpPr>
          <p:cNvPr id="4" name="Rectangle 3"/>
          <p:cNvSpPr/>
          <p:nvPr/>
        </p:nvSpPr>
        <p:spPr>
          <a:xfrm>
            <a:off x="1077907" y="3681788"/>
            <a:ext cx="163916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INVESTIGATION</a:t>
            </a:r>
          </a:p>
        </p:txBody>
      </p:sp>
      <p:sp>
        <p:nvSpPr>
          <p:cNvPr id="21" name="Oval 20"/>
          <p:cNvSpPr/>
          <p:nvPr/>
        </p:nvSpPr>
        <p:spPr>
          <a:xfrm>
            <a:off x="3226524" y="5359043"/>
            <a:ext cx="1719946" cy="1374186"/>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Potentially ID more Victims</a:t>
            </a:r>
          </a:p>
        </p:txBody>
      </p:sp>
      <p:cxnSp>
        <p:nvCxnSpPr>
          <p:cNvPr id="23" name="Straight Connector 22"/>
          <p:cNvCxnSpPr/>
          <p:nvPr/>
        </p:nvCxnSpPr>
        <p:spPr>
          <a:xfrm>
            <a:off x="5207726"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347751" y="2819402"/>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Superseding 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2717074" y="4232988"/>
            <a:ext cx="1689463" cy="55687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GRAND 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own Arrow 13"/>
          <p:cNvSpPr/>
          <p:nvPr/>
        </p:nvSpPr>
        <p:spPr>
          <a:xfrm flipV="1">
            <a:off x="3886195" y="2753609"/>
            <a:ext cx="296093" cy="1407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2477586" y="1284105"/>
            <a:ext cx="2168435" cy="57354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Detention Hearing /Fed arrest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Arrow Connector 25"/>
          <p:cNvCxnSpPr/>
          <p:nvPr/>
        </p:nvCxnSpPr>
        <p:spPr>
          <a:xfrm flipH="1">
            <a:off x="2773675" y="1974533"/>
            <a:ext cx="452849" cy="4186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56267" y="3098620"/>
            <a:ext cx="1245321" cy="40386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State Action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p:cNvSpPr/>
          <p:nvPr/>
        </p:nvSpPr>
        <p:spPr>
          <a:xfrm>
            <a:off x="7535091" y="4131130"/>
            <a:ext cx="1776548" cy="196487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Victim Impact Statement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Restitution Request Forfeiture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p:cNvSpPr/>
          <p:nvPr/>
        </p:nvSpPr>
        <p:spPr>
          <a:xfrm>
            <a:off x="9638207" y="4087436"/>
            <a:ext cx="1325879" cy="35392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p:cNvSpPr/>
          <p:nvPr/>
        </p:nvSpPr>
        <p:spPr>
          <a:xfrm>
            <a:off x="859966" y="4927082"/>
            <a:ext cx="6052457" cy="36630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INTERVIEWS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a:off x="5984963" y="4037511"/>
            <a:ext cx="1325879" cy="35392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1349829" y="5373189"/>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p:cNvSpPr/>
          <p:nvPr/>
        </p:nvSpPr>
        <p:spPr>
          <a:xfrm>
            <a:off x="4646021" y="5353053"/>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p:cNvSpPr/>
          <p:nvPr/>
        </p:nvSpPr>
        <p:spPr>
          <a:xfrm>
            <a:off x="5077021" y="557445"/>
            <a:ext cx="2022092" cy="523220"/>
          </a:xfrm>
          <a:prstGeom prst="rect">
            <a:avLst/>
          </a:prstGeom>
        </p:spPr>
        <p:txBody>
          <a:bodyPr wrap="none">
            <a:spAutoFit/>
          </a:bodyPr>
          <a:lstStyle/>
          <a:p>
            <a:pPr algn="ctr"/>
            <a:r>
              <a:rPr lang="en-US" altLang="en-US" sz="2800" b="1" dirty="0" smtClean="0">
                <a:cs typeface="Times New Roman" panose="02020603050405020304" pitchFamily="18" charset="0"/>
              </a:rPr>
              <a:t>THE SYSTEM</a:t>
            </a:r>
            <a:endParaRPr lang="en-US" altLang="en-US" sz="2800" b="1" dirty="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rot="5400000">
            <a:off x="-2779473" y="3899398"/>
            <a:ext cx="5715000" cy="276225"/>
          </a:xfrm>
          <a:prstGeom prst="rect">
            <a:avLst/>
          </a:prstGeom>
        </p:spPr>
      </p:pic>
      <p:pic>
        <p:nvPicPr>
          <p:cNvPr id="41" name="Picture 40"/>
          <p:cNvPicPr>
            <a:picLocks noChangeAspect="1"/>
          </p:cNvPicPr>
          <p:nvPr/>
        </p:nvPicPr>
        <p:blipFill>
          <a:blip r:embed="rId3"/>
          <a:stretch>
            <a:fillRect/>
          </a:stretch>
        </p:blipFill>
        <p:spPr>
          <a:xfrm>
            <a:off x="-50084" y="6594223"/>
            <a:ext cx="5715000" cy="276225"/>
          </a:xfrm>
          <a:prstGeom prst="rect">
            <a:avLst/>
          </a:prstGeom>
        </p:spPr>
      </p:pic>
      <p:pic>
        <p:nvPicPr>
          <p:cNvPr id="42" name="Picture 41"/>
          <p:cNvPicPr>
            <a:picLocks noChangeAspect="1"/>
          </p:cNvPicPr>
          <p:nvPr/>
        </p:nvPicPr>
        <p:blipFill>
          <a:blip r:embed="rId3"/>
          <a:stretch>
            <a:fillRect/>
          </a:stretch>
        </p:blipFill>
        <p:spPr>
          <a:xfrm rot="10800000">
            <a:off x="-50084" y="-15061"/>
            <a:ext cx="5715000" cy="276225"/>
          </a:xfrm>
          <a:prstGeom prst="rect">
            <a:avLst/>
          </a:prstGeom>
        </p:spPr>
      </p:pic>
      <p:pic>
        <p:nvPicPr>
          <p:cNvPr id="43" name="Picture 42"/>
          <p:cNvPicPr>
            <a:picLocks noChangeAspect="1"/>
          </p:cNvPicPr>
          <p:nvPr/>
        </p:nvPicPr>
        <p:blipFill>
          <a:blip r:embed="rId3"/>
          <a:stretch>
            <a:fillRect/>
          </a:stretch>
        </p:blipFill>
        <p:spPr>
          <a:xfrm>
            <a:off x="6490055" y="6611343"/>
            <a:ext cx="5715000" cy="276225"/>
          </a:xfrm>
          <a:prstGeom prst="rect">
            <a:avLst/>
          </a:prstGeom>
        </p:spPr>
      </p:pic>
      <p:pic>
        <p:nvPicPr>
          <p:cNvPr id="44" name="Picture 43"/>
          <p:cNvPicPr>
            <a:picLocks noChangeAspect="1"/>
          </p:cNvPicPr>
          <p:nvPr/>
        </p:nvPicPr>
        <p:blipFill>
          <a:blip r:embed="rId3"/>
          <a:stretch>
            <a:fillRect/>
          </a:stretch>
        </p:blipFill>
        <p:spPr>
          <a:xfrm rot="10800000">
            <a:off x="6477000" y="-15238"/>
            <a:ext cx="5715000" cy="276225"/>
          </a:xfrm>
          <a:prstGeom prst="rect">
            <a:avLst/>
          </a:prstGeom>
        </p:spPr>
      </p:pic>
      <p:pic>
        <p:nvPicPr>
          <p:cNvPr id="45" name="Picture 44"/>
          <p:cNvPicPr>
            <a:picLocks noChangeAspect="1"/>
          </p:cNvPicPr>
          <p:nvPr/>
        </p:nvPicPr>
        <p:blipFill>
          <a:blip r:embed="rId3"/>
          <a:stretch>
            <a:fillRect/>
          </a:stretch>
        </p:blipFill>
        <p:spPr>
          <a:xfrm rot="16200000">
            <a:off x="9196388" y="2719387"/>
            <a:ext cx="5715000" cy="276225"/>
          </a:xfrm>
          <a:prstGeom prst="rect">
            <a:avLst/>
          </a:prstGeom>
        </p:spPr>
      </p:pic>
      <p:pic>
        <p:nvPicPr>
          <p:cNvPr id="50" name="Picture 49"/>
          <p:cNvPicPr>
            <a:picLocks noChangeAspect="1"/>
          </p:cNvPicPr>
          <p:nvPr/>
        </p:nvPicPr>
        <p:blipFill>
          <a:blip r:embed="rId3"/>
          <a:stretch>
            <a:fillRect/>
          </a:stretch>
        </p:blipFill>
        <p:spPr>
          <a:xfrm rot="10800000">
            <a:off x="3439881" y="-15239"/>
            <a:ext cx="5715000" cy="276225"/>
          </a:xfrm>
          <a:prstGeom prst="rect">
            <a:avLst/>
          </a:prstGeom>
        </p:spPr>
      </p:pic>
      <p:pic>
        <p:nvPicPr>
          <p:cNvPr id="51" name="Picture 50"/>
          <p:cNvPicPr>
            <a:picLocks noChangeAspect="1"/>
          </p:cNvPicPr>
          <p:nvPr/>
        </p:nvPicPr>
        <p:blipFill>
          <a:blip r:embed="rId3"/>
          <a:stretch>
            <a:fillRect/>
          </a:stretch>
        </p:blipFill>
        <p:spPr>
          <a:xfrm>
            <a:off x="3455116" y="6597411"/>
            <a:ext cx="5715000" cy="276225"/>
          </a:xfrm>
          <a:prstGeom prst="rect">
            <a:avLst/>
          </a:prstGeom>
        </p:spPr>
      </p:pic>
      <p:pic>
        <p:nvPicPr>
          <p:cNvPr id="46" name="Picture 45"/>
          <p:cNvPicPr>
            <a:picLocks noChangeAspect="1"/>
          </p:cNvPicPr>
          <p:nvPr/>
        </p:nvPicPr>
        <p:blipFill>
          <a:blip r:embed="rId3"/>
          <a:stretch>
            <a:fillRect/>
          </a:stretch>
        </p:blipFill>
        <p:spPr>
          <a:xfrm rot="5400000">
            <a:off x="-2750554" y="2719386"/>
            <a:ext cx="5715000" cy="276225"/>
          </a:xfrm>
          <a:prstGeom prst="rect">
            <a:avLst/>
          </a:prstGeom>
        </p:spPr>
      </p:pic>
      <p:pic>
        <p:nvPicPr>
          <p:cNvPr id="47" name="Picture 46"/>
          <p:cNvPicPr>
            <a:picLocks noChangeAspect="1"/>
          </p:cNvPicPr>
          <p:nvPr/>
        </p:nvPicPr>
        <p:blipFill>
          <a:blip r:embed="rId3"/>
          <a:stretch>
            <a:fillRect/>
          </a:stretch>
        </p:blipFill>
        <p:spPr>
          <a:xfrm rot="16200000">
            <a:off x="9211624" y="3876718"/>
            <a:ext cx="5715000" cy="276225"/>
          </a:xfrm>
          <a:prstGeom prst="rect">
            <a:avLst/>
          </a:prstGeom>
        </p:spPr>
      </p:pic>
    </p:spTree>
    <p:extLst>
      <p:ext uri="{BB962C8B-B14F-4D97-AF65-F5344CB8AC3E}">
        <p14:creationId xmlns:p14="http://schemas.microsoft.com/office/powerpoint/2010/main" val="223812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18011" y="3605349"/>
            <a:ext cx="11242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18011" y="3222171"/>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26524"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802188"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660777"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14755"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44537" y="3261360"/>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26422" y="2270759"/>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ID Criminal Conduct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107470" y="2508340"/>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Complaint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3561804" y="2049235"/>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5845627" y="2521676"/>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Plea/Trial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a:off x="7535091" y="2181363"/>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Presentence Report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9146176" y="2476500"/>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Sentencing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p:cNvCxnSpPr/>
          <p:nvPr/>
        </p:nvCxnSpPr>
        <p:spPr>
          <a:xfrm>
            <a:off x="10011591"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0323331" y="1490247"/>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Appeal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p:cNvSpPr/>
          <p:nvPr/>
        </p:nvSpPr>
        <p:spPr>
          <a:xfrm>
            <a:off x="17420" y="5430603"/>
            <a:ext cx="1615441" cy="1223422"/>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Victim 1 ID</a:t>
            </a:r>
          </a:p>
        </p:txBody>
      </p:sp>
      <p:sp>
        <p:nvSpPr>
          <p:cNvPr id="4" name="Rectangle 3"/>
          <p:cNvSpPr/>
          <p:nvPr/>
        </p:nvSpPr>
        <p:spPr>
          <a:xfrm>
            <a:off x="1077907" y="3681788"/>
            <a:ext cx="163916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INVESTIGATION</a:t>
            </a:r>
          </a:p>
        </p:txBody>
      </p:sp>
      <p:sp>
        <p:nvSpPr>
          <p:cNvPr id="21" name="Oval 20"/>
          <p:cNvSpPr/>
          <p:nvPr/>
        </p:nvSpPr>
        <p:spPr>
          <a:xfrm>
            <a:off x="3226524" y="5359043"/>
            <a:ext cx="1719946" cy="1374186"/>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Potentially ID more Victims</a:t>
            </a:r>
          </a:p>
        </p:txBody>
      </p:sp>
      <p:cxnSp>
        <p:nvCxnSpPr>
          <p:cNvPr id="23" name="Straight Connector 22"/>
          <p:cNvCxnSpPr/>
          <p:nvPr/>
        </p:nvCxnSpPr>
        <p:spPr>
          <a:xfrm>
            <a:off x="5207726"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347751" y="2819402"/>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Superseding 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2717074" y="4232988"/>
            <a:ext cx="1689463" cy="55687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GRAND 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own Arrow 13"/>
          <p:cNvSpPr/>
          <p:nvPr/>
        </p:nvSpPr>
        <p:spPr>
          <a:xfrm flipV="1">
            <a:off x="3886195" y="2753609"/>
            <a:ext cx="296093" cy="1407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2477586" y="1284105"/>
            <a:ext cx="2168435" cy="57354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Detention Hearing /Fed arrest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Arrow Connector 25"/>
          <p:cNvCxnSpPr/>
          <p:nvPr/>
        </p:nvCxnSpPr>
        <p:spPr>
          <a:xfrm flipH="1">
            <a:off x="2773675" y="1974533"/>
            <a:ext cx="452849" cy="4186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56267" y="3098620"/>
            <a:ext cx="1245321" cy="40386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State Action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p:cNvSpPr/>
          <p:nvPr/>
        </p:nvSpPr>
        <p:spPr>
          <a:xfrm>
            <a:off x="7535091" y="4131130"/>
            <a:ext cx="1776548" cy="196487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Victim Impact Statement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Restitution Request Forfeiture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p:cNvSpPr/>
          <p:nvPr/>
        </p:nvSpPr>
        <p:spPr>
          <a:xfrm>
            <a:off x="9638207" y="4087436"/>
            <a:ext cx="1325879" cy="35392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p:cNvSpPr/>
          <p:nvPr/>
        </p:nvSpPr>
        <p:spPr>
          <a:xfrm>
            <a:off x="859966" y="4927082"/>
            <a:ext cx="6052457" cy="36630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INTERVIEWS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a:off x="5984963" y="4037511"/>
            <a:ext cx="1325879" cy="35392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1349829" y="5373189"/>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p:cNvSpPr/>
          <p:nvPr/>
        </p:nvSpPr>
        <p:spPr>
          <a:xfrm>
            <a:off x="4646021" y="5353053"/>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p:cNvSpPr/>
          <p:nvPr/>
        </p:nvSpPr>
        <p:spPr>
          <a:xfrm>
            <a:off x="5075952" y="577441"/>
            <a:ext cx="2022092" cy="523220"/>
          </a:xfrm>
          <a:prstGeom prst="rect">
            <a:avLst/>
          </a:prstGeom>
        </p:spPr>
        <p:txBody>
          <a:bodyPr wrap="none">
            <a:spAutoFit/>
          </a:bodyPr>
          <a:lstStyle/>
          <a:p>
            <a:pPr algn="ctr"/>
            <a:r>
              <a:rPr lang="en-US" altLang="en-US" sz="2800" b="1" dirty="0" smtClean="0">
                <a:cs typeface="Times New Roman" panose="02020603050405020304" pitchFamily="18" charset="0"/>
              </a:rPr>
              <a:t>THE SYSTEM</a:t>
            </a:r>
            <a:endParaRPr lang="en-US" altLang="en-US" sz="2800" b="1" dirty="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rot="5400000">
            <a:off x="-2779473" y="3899398"/>
            <a:ext cx="5715000" cy="276225"/>
          </a:xfrm>
          <a:prstGeom prst="rect">
            <a:avLst/>
          </a:prstGeom>
        </p:spPr>
      </p:pic>
      <p:pic>
        <p:nvPicPr>
          <p:cNvPr id="41" name="Picture 40"/>
          <p:cNvPicPr>
            <a:picLocks noChangeAspect="1"/>
          </p:cNvPicPr>
          <p:nvPr/>
        </p:nvPicPr>
        <p:blipFill>
          <a:blip r:embed="rId3"/>
          <a:stretch>
            <a:fillRect/>
          </a:stretch>
        </p:blipFill>
        <p:spPr>
          <a:xfrm>
            <a:off x="-50084" y="6594223"/>
            <a:ext cx="5715000" cy="276225"/>
          </a:xfrm>
          <a:prstGeom prst="rect">
            <a:avLst/>
          </a:prstGeom>
        </p:spPr>
      </p:pic>
      <p:pic>
        <p:nvPicPr>
          <p:cNvPr id="42" name="Picture 41"/>
          <p:cNvPicPr>
            <a:picLocks noChangeAspect="1"/>
          </p:cNvPicPr>
          <p:nvPr/>
        </p:nvPicPr>
        <p:blipFill>
          <a:blip r:embed="rId3"/>
          <a:stretch>
            <a:fillRect/>
          </a:stretch>
        </p:blipFill>
        <p:spPr>
          <a:xfrm rot="10800000">
            <a:off x="-50084" y="-15061"/>
            <a:ext cx="5715000" cy="276225"/>
          </a:xfrm>
          <a:prstGeom prst="rect">
            <a:avLst/>
          </a:prstGeom>
        </p:spPr>
      </p:pic>
      <p:pic>
        <p:nvPicPr>
          <p:cNvPr id="43" name="Picture 42"/>
          <p:cNvPicPr>
            <a:picLocks noChangeAspect="1"/>
          </p:cNvPicPr>
          <p:nvPr/>
        </p:nvPicPr>
        <p:blipFill>
          <a:blip r:embed="rId3"/>
          <a:stretch>
            <a:fillRect/>
          </a:stretch>
        </p:blipFill>
        <p:spPr>
          <a:xfrm>
            <a:off x="6490055" y="6611343"/>
            <a:ext cx="5715000" cy="276225"/>
          </a:xfrm>
          <a:prstGeom prst="rect">
            <a:avLst/>
          </a:prstGeom>
        </p:spPr>
      </p:pic>
      <p:pic>
        <p:nvPicPr>
          <p:cNvPr id="44" name="Picture 43"/>
          <p:cNvPicPr>
            <a:picLocks noChangeAspect="1"/>
          </p:cNvPicPr>
          <p:nvPr/>
        </p:nvPicPr>
        <p:blipFill>
          <a:blip r:embed="rId3"/>
          <a:stretch>
            <a:fillRect/>
          </a:stretch>
        </p:blipFill>
        <p:spPr>
          <a:xfrm rot="10800000">
            <a:off x="6477000" y="-15238"/>
            <a:ext cx="5715000" cy="276225"/>
          </a:xfrm>
          <a:prstGeom prst="rect">
            <a:avLst/>
          </a:prstGeom>
        </p:spPr>
      </p:pic>
      <p:pic>
        <p:nvPicPr>
          <p:cNvPr id="45" name="Picture 44"/>
          <p:cNvPicPr>
            <a:picLocks noChangeAspect="1"/>
          </p:cNvPicPr>
          <p:nvPr/>
        </p:nvPicPr>
        <p:blipFill>
          <a:blip r:embed="rId3"/>
          <a:stretch>
            <a:fillRect/>
          </a:stretch>
        </p:blipFill>
        <p:spPr>
          <a:xfrm rot="16200000">
            <a:off x="9196388" y="2719387"/>
            <a:ext cx="5715000" cy="276225"/>
          </a:xfrm>
          <a:prstGeom prst="rect">
            <a:avLst/>
          </a:prstGeom>
        </p:spPr>
      </p:pic>
      <p:pic>
        <p:nvPicPr>
          <p:cNvPr id="50" name="Picture 49"/>
          <p:cNvPicPr>
            <a:picLocks noChangeAspect="1"/>
          </p:cNvPicPr>
          <p:nvPr/>
        </p:nvPicPr>
        <p:blipFill>
          <a:blip r:embed="rId3"/>
          <a:stretch>
            <a:fillRect/>
          </a:stretch>
        </p:blipFill>
        <p:spPr>
          <a:xfrm rot="10800000">
            <a:off x="3439881" y="-15239"/>
            <a:ext cx="5715000" cy="276225"/>
          </a:xfrm>
          <a:prstGeom prst="rect">
            <a:avLst/>
          </a:prstGeom>
        </p:spPr>
      </p:pic>
      <p:pic>
        <p:nvPicPr>
          <p:cNvPr id="51" name="Picture 50"/>
          <p:cNvPicPr>
            <a:picLocks noChangeAspect="1"/>
          </p:cNvPicPr>
          <p:nvPr/>
        </p:nvPicPr>
        <p:blipFill>
          <a:blip r:embed="rId3"/>
          <a:stretch>
            <a:fillRect/>
          </a:stretch>
        </p:blipFill>
        <p:spPr>
          <a:xfrm>
            <a:off x="3455116" y="6597411"/>
            <a:ext cx="5715000" cy="276225"/>
          </a:xfrm>
          <a:prstGeom prst="rect">
            <a:avLst/>
          </a:prstGeom>
        </p:spPr>
      </p:pic>
      <p:pic>
        <p:nvPicPr>
          <p:cNvPr id="46" name="Picture 45"/>
          <p:cNvPicPr>
            <a:picLocks noChangeAspect="1"/>
          </p:cNvPicPr>
          <p:nvPr/>
        </p:nvPicPr>
        <p:blipFill>
          <a:blip r:embed="rId3"/>
          <a:stretch>
            <a:fillRect/>
          </a:stretch>
        </p:blipFill>
        <p:spPr>
          <a:xfrm rot="5400000">
            <a:off x="-2750554" y="2719386"/>
            <a:ext cx="5715000" cy="276225"/>
          </a:xfrm>
          <a:prstGeom prst="rect">
            <a:avLst/>
          </a:prstGeom>
        </p:spPr>
      </p:pic>
      <p:pic>
        <p:nvPicPr>
          <p:cNvPr id="47" name="Picture 46"/>
          <p:cNvPicPr>
            <a:picLocks noChangeAspect="1"/>
          </p:cNvPicPr>
          <p:nvPr/>
        </p:nvPicPr>
        <p:blipFill>
          <a:blip r:embed="rId3"/>
          <a:stretch>
            <a:fillRect/>
          </a:stretch>
        </p:blipFill>
        <p:spPr>
          <a:xfrm rot="16200000">
            <a:off x="9211624" y="3876718"/>
            <a:ext cx="5715000" cy="276225"/>
          </a:xfrm>
          <a:prstGeom prst="rect">
            <a:avLst/>
          </a:prstGeom>
        </p:spPr>
      </p:pic>
      <p:sp>
        <p:nvSpPr>
          <p:cNvPr id="52" name="Striped Right Arrow 51"/>
          <p:cNvSpPr/>
          <p:nvPr/>
        </p:nvSpPr>
        <p:spPr>
          <a:xfrm rot="16200000">
            <a:off x="3858298" y="2700260"/>
            <a:ext cx="5387625" cy="1965964"/>
          </a:xfrm>
          <a:prstGeom prst="stripedRightArrow">
            <a:avLst>
              <a:gd name="adj1" fmla="val 100000"/>
              <a:gd name="adj2" fmla="val 50000"/>
            </a:avLst>
          </a:prstGeom>
          <a:noFill/>
          <a:ln>
            <a:solidFill>
              <a:srgbClr val="FFFF00"/>
            </a:solid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620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6250" y="12701"/>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2589213" y="2036763"/>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23" name="Subtitle 2"/>
          <p:cNvSpPr txBox="1">
            <a:spLocks/>
          </p:cNvSpPr>
          <p:nvPr/>
        </p:nvSpPr>
        <p:spPr>
          <a:xfrm>
            <a:off x="2051050" y="1046520"/>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971550" lvl="1" indent="-514350">
              <a:spcBef>
                <a:spcPct val="20000"/>
              </a:spcBef>
              <a:buFont typeface="+mj-lt"/>
              <a:buAutoNum type="arabicPeriod"/>
              <a:defRPr/>
            </a:pPr>
            <a:endParaRPr lang="en-US" sz="2800" b="1" dirty="0"/>
          </a:p>
          <a:p>
            <a:pPr lvl="1">
              <a:spcBef>
                <a:spcPct val="20000"/>
              </a:spcBef>
              <a:defRPr/>
            </a:pPr>
            <a:endParaRPr lang="en-US" sz="2800" b="1" dirty="0"/>
          </a:p>
          <a:p>
            <a:pPr marL="971550" lvl="1" indent="-514350">
              <a:spcBef>
                <a:spcPct val="20000"/>
              </a:spcBef>
              <a:buFont typeface="+mj-lt"/>
              <a:buAutoNum type="arabicPeriod"/>
              <a:defRPr/>
            </a:pPr>
            <a:endParaRPr lang="en-US" sz="2800" b="1" dirty="0"/>
          </a:p>
          <a:p>
            <a:pPr lvl="1">
              <a:spcBef>
                <a:spcPct val="20000"/>
              </a:spcBef>
              <a:defRPr/>
            </a:pPr>
            <a:endParaRPr lang="en-US" sz="2800" b="1" dirty="0"/>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pic>
        <p:nvPicPr>
          <p:cNvPr id="3" name="Picture 2"/>
          <p:cNvPicPr>
            <a:picLocks noChangeAspect="1"/>
          </p:cNvPicPr>
          <p:nvPr/>
        </p:nvPicPr>
        <p:blipFill>
          <a:blip r:embed="rId3"/>
          <a:stretch>
            <a:fillRect/>
          </a:stretch>
        </p:blipFill>
        <p:spPr>
          <a:xfrm>
            <a:off x="3444571" y="1458119"/>
            <a:ext cx="6421329" cy="3937358"/>
          </a:xfrm>
          <a:prstGeom prst="rect">
            <a:avLst/>
          </a:prstGeom>
        </p:spPr>
      </p:pic>
      <p:pic>
        <p:nvPicPr>
          <p:cNvPr id="7" name="Picture 6"/>
          <p:cNvPicPr>
            <a:picLocks noChangeAspect="1"/>
          </p:cNvPicPr>
          <p:nvPr/>
        </p:nvPicPr>
        <p:blipFill>
          <a:blip r:embed="rId4"/>
          <a:stretch>
            <a:fillRect/>
          </a:stretch>
        </p:blipFill>
        <p:spPr>
          <a:xfrm>
            <a:off x="2357437" y="5042259"/>
            <a:ext cx="2847975" cy="733425"/>
          </a:xfrm>
          <a:prstGeom prst="rect">
            <a:avLst/>
          </a:prstGeom>
        </p:spPr>
      </p:pic>
    </p:spTree>
    <p:extLst>
      <p:ext uri="{BB962C8B-B14F-4D97-AF65-F5344CB8AC3E}">
        <p14:creationId xmlns:p14="http://schemas.microsoft.com/office/powerpoint/2010/main" val="39956090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18011" y="3605349"/>
            <a:ext cx="11242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18011" y="3222171"/>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26524"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802188"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660777"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14755" y="3261360"/>
            <a:ext cx="0" cy="687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44537" y="3261360"/>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26422" y="2270759"/>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ID Criminal Conduct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107470" y="2508340"/>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Complaint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3561804" y="2049235"/>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5845627" y="2521676"/>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Plea/Trial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a:off x="7535091" y="2181363"/>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Presentence Report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9146176" y="2476500"/>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Sentencing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p:cNvCxnSpPr/>
          <p:nvPr/>
        </p:nvCxnSpPr>
        <p:spPr>
          <a:xfrm>
            <a:off x="10011591"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0323331" y="1490247"/>
            <a:ext cx="1345476"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Appeal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p:cNvSpPr/>
          <p:nvPr/>
        </p:nvSpPr>
        <p:spPr>
          <a:xfrm>
            <a:off x="17420" y="5430603"/>
            <a:ext cx="1615441" cy="1223422"/>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Victim 1 ID</a:t>
            </a:r>
          </a:p>
        </p:txBody>
      </p:sp>
      <p:sp>
        <p:nvSpPr>
          <p:cNvPr id="4" name="Rectangle 3"/>
          <p:cNvSpPr/>
          <p:nvPr/>
        </p:nvSpPr>
        <p:spPr>
          <a:xfrm>
            <a:off x="1077907" y="3681788"/>
            <a:ext cx="163916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INVESTIGATION</a:t>
            </a:r>
          </a:p>
        </p:txBody>
      </p:sp>
      <p:sp>
        <p:nvSpPr>
          <p:cNvPr id="21" name="Oval 20"/>
          <p:cNvSpPr/>
          <p:nvPr/>
        </p:nvSpPr>
        <p:spPr>
          <a:xfrm>
            <a:off x="3226524" y="5359043"/>
            <a:ext cx="1719946" cy="1374186"/>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Potentially ID more Victims</a:t>
            </a:r>
          </a:p>
        </p:txBody>
      </p:sp>
      <p:cxnSp>
        <p:nvCxnSpPr>
          <p:cNvPr id="23" name="Straight Connector 22"/>
          <p:cNvCxnSpPr/>
          <p:nvPr/>
        </p:nvCxnSpPr>
        <p:spPr>
          <a:xfrm>
            <a:off x="5207726" y="3283132"/>
            <a:ext cx="0" cy="687978"/>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347751" y="2819402"/>
            <a:ext cx="1332411" cy="63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Superseding Indictment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2717074" y="4232988"/>
            <a:ext cx="1689463" cy="55687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GRAND 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own Arrow 13"/>
          <p:cNvSpPr/>
          <p:nvPr/>
        </p:nvSpPr>
        <p:spPr>
          <a:xfrm flipV="1">
            <a:off x="3886195" y="2753609"/>
            <a:ext cx="296093" cy="1407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2477586" y="1284105"/>
            <a:ext cx="2168435" cy="57354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Detention Hearing /Fed arrest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Arrow Connector 25"/>
          <p:cNvCxnSpPr/>
          <p:nvPr/>
        </p:nvCxnSpPr>
        <p:spPr>
          <a:xfrm flipH="1">
            <a:off x="2773675" y="1974533"/>
            <a:ext cx="452849" cy="4186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56267" y="3098620"/>
            <a:ext cx="1245321" cy="40386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State Action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p:cNvSpPr/>
          <p:nvPr/>
        </p:nvSpPr>
        <p:spPr>
          <a:xfrm>
            <a:off x="7535091" y="4131130"/>
            <a:ext cx="1776548" cy="196487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Victim Impact Statement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Restitution Request Forfeiture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p:cNvSpPr/>
          <p:nvPr/>
        </p:nvSpPr>
        <p:spPr>
          <a:xfrm>
            <a:off x="9638207" y="4087436"/>
            <a:ext cx="1325879" cy="35392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p:cNvSpPr/>
          <p:nvPr/>
        </p:nvSpPr>
        <p:spPr>
          <a:xfrm>
            <a:off x="859966" y="4927082"/>
            <a:ext cx="6052457" cy="36630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INTERVIEWS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a:off x="5984963" y="4037511"/>
            <a:ext cx="1325879" cy="35392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Testimony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1349829" y="5373189"/>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p:cNvSpPr/>
          <p:nvPr/>
        </p:nvSpPr>
        <p:spPr>
          <a:xfrm>
            <a:off x="4646021" y="5353053"/>
            <a:ext cx="923108" cy="5138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VWC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p:cNvSpPr/>
          <p:nvPr/>
        </p:nvSpPr>
        <p:spPr>
          <a:xfrm>
            <a:off x="5077021" y="557445"/>
            <a:ext cx="2022092" cy="523220"/>
          </a:xfrm>
          <a:prstGeom prst="rect">
            <a:avLst/>
          </a:prstGeom>
        </p:spPr>
        <p:txBody>
          <a:bodyPr wrap="none">
            <a:spAutoFit/>
          </a:bodyPr>
          <a:lstStyle/>
          <a:p>
            <a:pPr algn="ctr"/>
            <a:r>
              <a:rPr lang="en-US" altLang="en-US" sz="2800" b="1" dirty="0" smtClean="0">
                <a:cs typeface="Times New Roman" panose="02020603050405020304" pitchFamily="18" charset="0"/>
              </a:rPr>
              <a:t>THE SYSTEM</a:t>
            </a:r>
            <a:endParaRPr lang="en-US" altLang="en-US" sz="2800" b="1" dirty="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rot="5400000">
            <a:off x="-2779473" y="3899398"/>
            <a:ext cx="5715000" cy="276225"/>
          </a:xfrm>
          <a:prstGeom prst="rect">
            <a:avLst/>
          </a:prstGeom>
        </p:spPr>
      </p:pic>
      <p:pic>
        <p:nvPicPr>
          <p:cNvPr id="41" name="Picture 40"/>
          <p:cNvPicPr>
            <a:picLocks noChangeAspect="1"/>
          </p:cNvPicPr>
          <p:nvPr/>
        </p:nvPicPr>
        <p:blipFill>
          <a:blip r:embed="rId3"/>
          <a:stretch>
            <a:fillRect/>
          </a:stretch>
        </p:blipFill>
        <p:spPr>
          <a:xfrm>
            <a:off x="-50084" y="6594223"/>
            <a:ext cx="5715000" cy="276225"/>
          </a:xfrm>
          <a:prstGeom prst="rect">
            <a:avLst/>
          </a:prstGeom>
        </p:spPr>
      </p:pic>
      <p:pic>
        <p:nvPicPr>
          <p:cNvPr id="42" name="Picture 41"/>
          <p:cNvPicPr>
            <a:picLocks noChangeAspect="1"/>
          </p:cNvPicPr>
          <p:nvPr/>
        </p:nvPicPr>
        <p:blipFill>
          <a:blip r:embed="rId3"/>
          <a:stretch>
            <a:fillRect/>
          </a:stretch>
        </p:blipFill>
        <p:spPr>
          <a:xfrm rot="10800000">
            <a:off x="-50084" y="-15061"/>
            <a:ext cx="5715000" cy="276225"/>
          </a:xfrm>
          <a:prstGeom prst="rect">
            <a:avLst/>
          </a:prstGeom>
        </p:spPr>
      </p:pic>
      <p:pic>
        <p:nvPicPr>
          <p:cNvPr id="43" name="Picture 42"/>
          <p:cNvPicPr>
            <a:picLocks noChangeAspect="1"/>
          </p:cNvPicPr>
          <p:nvPr/>
        </p:nvPicPr>
        <p:blipFill>
          <a:blip r:embed="rId3"/>
          <a:stretch>
            <a:fillRect/>
          </a:stretch>
        </p:blipFill>
        <p:spPr>
          <a:xfrm>
            <a:off x="6490055" y="6611343"/>
            <a:ext cx="5715000" cy="276225"/>
          </a:xfrm>
          <a:prstGeom prst="rect">
            <a:avLst/>
          </a:prstGeom>
        </p:spPr>
      </p:pic>
      <p:pic>
        <p:nvPicPr>
          <p:cNvPr id="44" name="Picture 43"/>
          <p:cNvPicPr>
            <a:picLocks noChangeAspect="1"/>
          </p:cNvPicPr>
          <p:nvPr/>
        </p:nvPicPr>
        <p:blipFill>
          <a:blip r:embed="rId3"/>
          <a:stretch>
            <a:fillRect/>
          </a:stretch>
        </p:blipFill>
        <p:spPr>
          <a:xfrm rot="10800000">
            <a:off x="6477000" y="-15238"/>
            <a:ext cx="5715000" cy="276225"/>
          </a:xfrm>
          <a:prstGeom prst="rect">
            <a:avLst/>
          </a:prstGeom>
        </p:spPr>
      </p:pic>
      <p:pic>
        <p:nvPicPr>
          <p:cNvPr id="45" name="Picture 44"/>
          <p:cNvPicPr>
            <a:picLocks noChangeAspect="1"/>
          </p:cNvPicPr>
          <p:nvPr/>
        </p:nvPicPr>
        <p:blipFill>
          <a:blip r:embed="rId3"/>
          <a:stretch>
            <a:fillRect/>
          </a:stretch>
        </p:blipFill>
        <p:spPr>
          <a:xfrm rot="16200000">
            <a:off x="9196388" y="2719387"/>
            <a:ext cx="5715000" cy="276225"/>
          </a:xfrm>
          <a:prstGeom prst="rect">
            <a:avLst/>
          </a:prstGeom>
        </p:spPr>
      </p:pic>
      <p:pic>
        <p:nvPicPr>
          <p:cNvPr id="50" name="Picture 49"/>
          <p:cNvPicPr>
            <a:picLocks noChangeAspect="1"/>
          </p:cNvPicPr>
          <p:nvPr/>
        </p:nvPicPr>
        <p:blipFill>
          <a:blip r:embed="rId3"/>
          <a:stretch>
            <a:fillRect/>
          </a:stretch>
        </p:blipFill>
        <p:spPr>
          <a:xfrm rot="10800000">
            <a:off x="3439881" y="-15239"/>
            <a:ext cx="5715000" cy="276225"/>
          </a:xfrm>
          <a:prstGeom prst="rect">
            <a:avLst/>
          </a:prstGeom>
        </p:spPr>
      </p:pic>
      <p:pic>
        <p:nvPicPr>
          <p:cNvPr id="51" name="Picture 50"/>
          <p:cNvPicPr>
            <a:picLocks noChangeAspect="1"/>
          </p:cNvPicPr>
          <p:nvPr/>
        </p:nvPicPr>
        <p:blipFill>
          <a:blip r:embed="rId3"/>
          <a:stretch>
            <a:fillRect/>
          </a:stretch>
        </p:blipFill>
        <p:spPr>
          <a:xfrm>
            <a:off x="3455116" y="6597411"/>
            <a:ext cx="5715000" cy="276225"/>
          </a:xfrm>
          <a:prstGeom prst="rect">
            <a:avLst/>
          </a:prstGeom>
        </p:spPr>
      </p:pic>
      <p:pic>
        <p:nvPicPr>
          <p:cNvPr id="46" name="Picture 45"/>
          <p:cNvPicPr>
            <a:picLocks noChangeAspect="1"/>
          </p:cNvPicPr>
          <p:nvPr/>
        </p:nvPicPr>
        <p:blipFill>
          <a:blip r:embed="rId3"/>
          <a:stretch>
            <a:fillRect/>
          </a:stretch>
        </p:blipFill>
        <p:spPr>
          <a:xfrm rot="5400000">
            <a:off x="-2750554" y="2719386"/>
            <a:ext cx="5715000" cy="276225"/>
          </a:xfrm>
          <a:prstGeom prst="rect">
            <a:avLst/>
          </a:prstGeom>
        </p:spPr>
      </p:pic>
      <p:pic>
        <p:nvPicPr>
          <p:cNvPr id="47" name="Picture 46"/>
          <p:cNvPicPr>
            <a:picLocks noChangeAspect="1"/>
          </p:cNvPicPr>
          <p:nvPr/>
        </p:nvPicPr>
        <p:blipFill>
          <a:blip r:embed="rId3"/>
          <a:stretch>
            <a:fillRect/>
          </a:stretch>
        </p:blipFill>
        <p:spPr>
          <a:xfrm rot="16200000">
            <a:off x="9211624" y="3876718"/>
            <a:ext cx="5715000" cy="276225"/>
          </a:xfrm>
          <a:prstGeom prst="rect">
            <a:avLst/>
          </a:prstGeom>
        </p:spPr>
      </p:pic>
      <p:sp>
        <p:nvSpPr>
          <p:cNvPr id="52" name="Striped Right Arrow 51"/>
          <p:cNvSpPr/>
          <p:nvPr/>
        </p:nvSpPr>
        <p:spPr>
          <a:xfrm rot="16200000">
            <a:off x="2476896" y="-1999769"/>
            <a:ext cx="7193361" cy="11714872"/>
          </a:xfrm>
          <a:prstGeom prst="stripedRightArrow">
            <a:avLst>
              <a:gd name="adj1" fmla="val 100000"/>
              <a:gd name="adj2" fmla="val 46679"/>
            </a:avLst>
          </a:prstGeom>
          <a:noFill/>
          <a:ln>
            <a:solidFill>
              <a:srgbClr val="FFFF00"/>
            </a:solid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881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6250" y="12701"/>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2589213" y="2036763"/>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23" name="Subtitle 2"/>
          <p:cNvSpPr txBox="1">
            <a:spLocks/>
          </p:cNvSpPr>
          <p:nvPr/>
        </p:nvSpPr>
        <p:spPr>
          <a:xfrm>
            <a:off x="2051050" y="1046520"/>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971550" lvl="1" indent="-514350">
              <a:spcBef>
                <a:spcPct val="20000"/>
              </a:spcBef>
              <a:buFont typeface="+mj-lt"/>
              <a:buAutoNum type="arabicPeriod"/>
              <a:defRPr/>
            </a:pPr>
            <a:endParaRPr lang="en-US" sz="2800" b="1" dirty="0"/>
          </a:p>
          <a:p>
            <a:pPr lvl="1">
              <a:spcBef>
                <a:spcPct val="20000"/>
              </a:spcBef>
              <a:defRPr/>
            </a:pPr>
            <a:endParaRPr lang="en-US" sz="2800" b="1" dirty="0"/>
          </a:p>
          <a:p>
            <a:pPr marL="971550" lvl="1" indent="-514350">
              <a:spcBef>
                <a:spcPct val="20000"/>
              </a:spcBef>
              <a:buFont typeface="+mj-lt"/>
              <a:buAutoNum type="arabicPeriod"/>
              <a:defRPr/>
            </a:pPr>
            <a:endParaRPr lang="en-US" sz="2800" b="1" dirty="0"/>
          </a:p>
          <a:p>
            <a:pPr lvl="1">
              <a:spcBef>
                <a:spcPct val="20000"/>
              </a:spcBef>
              <a:defRPr/>
            </a:pPr>
            <a:endParaRPr lang="en-US" sz="2800" b="1" dirty="0"/>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19472" name="TextBox 10"/>
          <p:cNvSpPr txBox="1">
            <a:spLocks noChangeArrowheads="1"/>
          </p:cNvSpPr>
          <p:nvPr/>
        </p:nvSpPr>
        <p:spPr bwMode="auto">
          <a:xfrm>
            <a:off x="1783794" y="719495"/>
            <a:ext cx="8541306"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457200" lvl="1" indent="0" algn="ctr">
              <a:spcBef>
                <a:spcPct val="20000"/>
              </a:spcBef>
              <a:defRPr/>
            </a:pPr>
            <a:r>
              <a:rPr lang="en-US" sz="2800" b="1" dirty="0"/>
              <a:t>1.  Forced Labor § 1589 </a:t>
            </a:r>
          </a:p>
          <a:p>
            <a:pPr marL="457200" lvl="1" indent="0" algn="ctr">
              <a:spcBef>
                <a:spcPct val="20000"/>
              </a:spcBef>
              <a:defRPr/>
            </a:pPr>
            <a:r>
              <a:rPr lang="en-US" sz="2400" i="1" dirty="0"/>
              <a:t>United States v. Bobby Paul Edwards </a:t>
            </a:r>
          </a:p>
        </p:txBody>
      </p:sp>
      <p:pic>
        <p:nvPicPr>
          <p:cNvPr id="2" name="Picture 1"/>
          <p:cNvPicPr>
            <a:picLocks noChangeAspect="1"/>
          </p:cNvPicPr>
          <p:nvPr/>
        </p:nvPicPr>
        <p:blipFill>
          <a:blip r:embed="rId3"/>
          <a:stretch>
            <a:fillRect/>
          </a:stretch>
        </p:blipFill>
        <p:spPr>
          <a:xfrm>
            <a:off x="2304915" y="2009775"/>
            <a:ext cx="7660617" cy="4079558"/>
          </a:xfrm>
          <a:prstGeom prst="rect">
            <a:avLst/>
          </a:prstGeom>
        </p:spPr>
      </p:pic>
    </p:spTree>
    <p:extLst>
      <p:ext uri="{BB962C8B-B14F-4D97-AF65-F5344CB8AC3E}">
        <p14:creationId xmlns:p14="http://schemas.microsoft.com/office/powerpoint/2010/main" val="22189892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6250" y="12701"/>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2589213" y="2036763"/>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23" name="Subtitle 2"/>
          <p:cNvSpPr txBox="1">
            <a:spLocks/>
          </p:cNvSpPr>
          <p:nvPr/>
        </p:nvSpPr>
        <p:spPr>
          <a:xfrm>
            <a:off x="2051050" y="1046520"/>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971550" lvl="1" indent="-514350">
              <a:spcBef>
                <a:spcPct val="20000"/>
              </a:spcBef>
              <a:buFont typeface="+mj-lt"/>
              <a:buAutoNum type="arabicPeriod"/>
              <a:defRPr/>
            </a:pPr>
            <a:endParaRPr lang="en-US" sz="2800" b="1" dirty="0"/>
          </a:p>
          <a:p>
            <a:pPr lvl="1">
              <a:spcBef>
                <a:spcPct val="20000"/>
              </a:spcBef>
              <a:defRPr/>
            </a:pPr>
            <a:endParaRPr lang="en-US" sz="2800" b="1" dirty="0"/>
          </a:p>
          <a:p>
            <a:pPr marL="971550" lvl="1" indent="-514350">
              <a:spcBef>
                <a:spcPct val="20000"/>
              </a:spcBef>
              <a:buFont typeface="+mj-lt"/>
              <a:buAutoNum type="arabicPeriod"/>
              <a:defRPr/>
            </a:pPr>
            <a:endParaRPr lang="en-US" sz="2800" b="1" dirty="0"/>
          </a:p>
          <a:p>
            <a:pPr lvl="1">
              <a:spcBef>
                <a:spcPct val="20000"/>
              </a:spcBef>
              <a:defRPr/>
            </a:pPr>
            <a:endParaRPr lang="en-US" sz="2800" b="1" dirty="0"/>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pic>
        <p:nvPicPr>
          <p:cNvPr id="3" name="Picture 2"/>
          <p:cNvPicPr>
            <a:picLocks noChangeAspect="1"/>
          </p:cNvPicPr>
          <p:nvPr/>
        </p:nvPicPr>
        <p:blipFill>
          <a:blip r:embed="rId3"/>
          <a:stretch>
            <a:fillRect/>
          </a:stretch>
        </p:blipFill>
        <p:spPr>
          <a:xfrm>
            <a:off x="2285908" y="1709739"/>
            <a:ext cx="7734393" cy="4364955"/>
          </a:xfrm>
          <a:prstGeom prst="rect">
            <a:avLst/>
          </a:prstGeom>
        </p:spPr>
      </p:pic>
      <p:sp>
        <p:nvSpPr>
          <p:cNvPr id="17" name="TextBox 10"/>
          <p:cNvSpPr txBox="1">
            <a:spLocks noChangeArrowheads="1"/>
          </p:cNvSpPr>
          <p:nvPr/>
        </p:nvSpPr>
        <p:spPr bwMode="auto">
          <a:xfrm>
            <a:off x="1783794" y="548242"/>
            <a:ext cx="8541306"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457200" lvl="1" indent="0" algn="ctr">
              <a:spcBef>
                <a:spcPct val="20000"/>
              </a:spcBef>
              <a:defRPr/>
            </a:pPr>
            <a:r>
              <a:rPr lang="en-US" sz="2800" b="1" dirty="0"/>
              <a:t>1.  Forced Labor § 1589 </a:t>
            </a:r>
          </a:p>
          <a:p>
            <a:pPr marL="457200" lvl="1" indent="0" algn="ctr">
              <a:spcBef>
                <a:spcPct val="20000"/>
              </a:spcBef>
              <a:defRPr/>
            </a:pPr>
            <a:r>
              <a:rPr lang="en-US" sz="2400" i="1" dirty="0"/>
              <a:t>United States v. Bobby Paul Edwards </a:t>
            </a:r>
          </a:p>
        </p:txBody>
      </p:sp>
    </p:spTree>
    <p:extLst>
      <p:ext uri="{BB962C8B-B14F-4D97-AF65-F5344CB8AC3E}">
        <p14:creationId xmlns:p14="http://schemas.microsoft.com/office/powerpoint/2010/main" val="37342778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6250" y="12701"/>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2589213" y="2036763"/>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23" name="Subtitle 2"/>
          <p:cNvSpPr txBox="1">
            <a:spLocks/>
          </p:cNvSpPr>
          <p:nvPr/>
        </p:nvSpPr>
        <p:spPr>
          <a:xfrm>
            <a:off x="1979613" y="1517650"/>
            <a:ext cx="7835900" cy="4191000"/>
          </a:xfrm>
          <a:prstGeom prst="rect">
            <a:avLst/>
          </a:prstGeom>
        </p:spPr>
        <p:txBody>
          <a:bodyPr/>
          <a:lstStyle/>
          <a:p>
            <a:pPr lvl="1">
              <a:spcBef>
                <a:spcPct val="20000"/>
              </a:spcBef>
              <a:defRPr/>
            </a:pPr>
            <a:endParaRPr lang="en-US" sz="3200" dirty="0">
              <a:latin typeface="Times New Roman" pitchFamily="18" charset="0"/>
              <a:cs typeface="Times New Roman" pitchFamily="18" charset="0"/>
            </a:endParaRPr>
          </a:p>
          <a:p>
            <a:pPr lvl="1">
              <a:spcBef>
                <a:spcPct val="20000"/>
              </a:spcBef>
              <a:defRPr/>
            </a:pPr>
            <a:endParaRPr lang="en-US" sz="2800" b="1" dirty="0"/>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19472" name="TextBox 10"/>
          <p:cNvSpPr txBox="1">
            <a:spLocks noChangeArrowheads="1"/>
          </p:cNvSpPr>
          <p:nvPr/>
        </p:nvSpPr>
        <p:spPr bwMode="auto">
          <a:xfrm>
            <a:off x="4058063" y="675344"/>
            <a:ext cx="4169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3200" dirty="0"/>
              <a:t>Two Major Categories</a:t>
            </a:r>
          </a:p>
        </p:txBody>
      </p:sp>
      <p:pic>
        <p:nvPicPr>
          <p:cNvPr id="2" name="Picture 1"/>
          <p:cNvPicPr>
            <a:picLocks noChangeAspect="1"/>
          </p:cNvPicPr>
          <p:nvPr/>
        </p:nvPicPr>
        <p:blipFill>
          <a:blip r:embed="rId3"/>
          <a:stretch>
            <a:fillRect/>
          </a:stretch>
        </p:blipFill>
        <p:spPr>
          <a:xfrm>
            <a:off x="1915320" y="300111"/>
            <a:ext cx="8361362" cy="6135614"/>
          </a:xfrm>
          <a:prstGeom prst="rect">
            <a:avLst/>
          </a:prstGeom>
        </p:spPr>
      </p:pic>
      <p:pic>
        <p:nvPicPr>
          <p:cNvPr id="3" name="Picture 2"/>
          <p:cNvPicPr>
            <a:picLocks noChangeAspect="1"/>
          </p:cNvPicPr>
          <p:nvPr/>
        </p:nvPicPr>
        <p:blipFill>
          <a:blip r:embed="rId4"/>
          <a:stretch>
            <a:fillRect/>
          </a:stretch>
        </p:blipFill>
        <p:spPr>
          <a:xfrm>
            <a:off x="5834743" y="3882495"/>
            <a:ext cx="2264229" cy="1018900"/>
          </a:xfrm>
          <a:prstGeom prst="rect">
            <a:avLst/>
          </a:prstGeom>
        </p:spPr>
      </p:pic>
    </p:spTree>
    <p:extLst>
      <p:ext uri="{BB962C8B-B14F-4D97-AF65-F5344CB8AC3E}">
        <p14:creationId xmlns:p14="http://schemas.microsoft.com/office/powerpoint/2010/main" val="33142960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6250" y="12701"/>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246518"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2589213" y="2036763"/>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23" name="Subtitle 2"/>
          <p:cNvSpPr txBox="1">
            <a:spLocks/>
          </p:cNvSpPr>
          <p:nvPr/>
        </p:nvSpPr>
        <p:spPr>
          <a:xfrm>
            <a:off x="2051050" y="1046520"/>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971550" lvl="1" indent="-514350">
              <a:spcBef>
                <a:spcPct val="20000"/>
              </a:spcBef>
              <a:buFont typeface="+mj-lt"/>
              <a:buAutoNum type="arabicPeriod"/>
              <a:defRPr/>
            </a:pPr>
            <a:endParaRPr lang="en-US" sz="2800" b="1" dirty="0"/>
          </a:p>
          <a:p>
            <a:pPr lvl="1">
              <a:spcBef>
                <a:spcPct val="20000"/>
              </a:spcBef>
              <a:defRPr/>
            </a:pPr>
            <a:endParaRPr lang="en-US" sz="2800" b="1" dirty="0"/>
          </a:p>
          <a:p>
            <a:pPr marL="971550" lvl="1" indent="-514350">
              <a:spcBef>
                <a:spcPct val="20000"/>
              </a:spcBef>
              <a:buFont typeface="+mj-lt"/>
              <a:buAutoNum type="arabicPeriod"/>
              <a:defRPr/>
            </a:pPr>
            <a:endParaRPr lang="en-US" sz="2800" b="1" dirty="0"/>
          </a:p>
          <a:p>
            <a:pPr lvl="1">
              <a:spcBef>
                <a:spcPct val="20000"/>
              </a:spcBef>
              <a:defRPr/>
            </a:pPr>
            <a:endParaRPr lang="en-US" sz="2800" b="1" dirty="0"/>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19472" name="TextBox 10"/>
          <p:cNvSpPr txBox="1">
            <a:spLocks noChangeArrowheads="1"/>
          </p:cNvSpPr>
          <p:nvPr/>
        </p:nvSpPr>
        <p:spPr bwMode="auto">
          <a:xfrm>
            <a:off x="1783794" y="719495"/>
            <a:ext cx="8541306"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457200" lvl="1" indent="0" algn="ctr">
              <a:spcBef>
                <a:spcPct val="20000"/>
              </a:spcBef>
              <a:defRPr/>
            </a:pPr>
            <a:r>
              <a:rPr lang="en-US" sz="2800" b="1" dirty="0"/>
              <a:t>2.  Sex Trafficking§ 1591 </a:t>
            </a:r>
          </a:p>
          <a:p>
            <a:pPr marL="457200" lvl="1" indent="0" algn="ctr">
              <a:spcBef>
                <a:spcPct val="20000"/>
              </a:spcBef>
              <a:defRPr/>
            </a:pPr>
            <a:r>
              <a:rPr lang="en-US" sz="2400" i="1" dirty="0"/>
              <a:t>United States v. Damon Jackson, et. al.</a:t>
            </a:r>
          </a:p>
        </p:txBody>
      </p:sp>
      <p:pic>
        <p:nvPicPr>
          <p:cNvPr id="17" name="Picture 16"/>
          <p:cNvPicPr>
            <a:picLocks noChangeAspect="1"/>
          </p:cNvPicPr>
          <p:nvPr/>
        </p:nvPicPr>
        <p:blipFill>
          <a:blip r:embed="rId3"/>
          <a:stretch>
            <a:fillRect/>
          </a:stretch>
        </p:blipFill>
        <p:spPr>
          <a:xfrm>
            <a:off x="2165215" y="1949459"/>
            <a:ext cx="2356199" cy="2880425"/>
          </a:xfrm>
          <a:prstGeom prst="rect">
            <a:avLst/>
          </a:prstGeom>
        </p:spPr>
      </p:pic>
      <p:pic>
        <p:nvPicPr>
          <p:cNvPr id="3" name="Picture 2"/>
          <p:cNvPicPr>
            <a:picLocks noChangeAspect="1"/>
          </p:cNvPicPr>
          <p:nvPr/>
        </p:nvPicPr>
        <p:blipFill>
          <a:blip r:embed="rId4"/>
          <a:stretch>
            <a:fillRect/>
          </a:stretch>
        </p:blipFill>
        <p:spPr>
          <a:xfrm>
            <a:off x="4615076" y="2738953"/>
            <a:ext cx="1161611" cy="904016"/>
          </a:xfrm>
          <a:prstGeom prst="rect">
            <a:avLst/>
          </a:prstGeom>
        </p:spPr>
      </p:pic>
      <p:pic>
        <p:nvPicPr>
          <p:cNvPr id="19" name="Picture 18"/>
          <p:cNvPicPr>
            <a:picLocks noChangeAspect="1"/>
          </p:cNvPicPr>
          <p:nvPr/>
        </p:nvPicPr>
        <p:blipFill>
          <a:blip r:embed="rId5"/>
          <a:stretch>
            <a:fillRect/>
          </a:stretch>
        </p:blipFill>
        <p:spPr>
          <a:xfrm>
            <a:off x="4587290" y="3669958"/>
            <a:ext cx="3764805" cy="2547145"/>
          </a:xfrm>
          <a:prstGeom prst="rect">
            <a:avLst/>
          </a:prstGeom>
        </p:spPr>
      </p:pic>
      <p:pic>
        <p:nvPicPr>
          <p:cNvPr id="18" name="Picture 17"/>
          <p:cNvPicPr>
            <a:picLocks noChangeAspect="1"/>
          </p:cNvPicPr>
          <p:nvPr/>
        </p:nvPicPr>
        <p:blipFill>
          <a:blip r:embed="rId6"/>
          <a:stretch>
            <a:fillRect/>
          </a:stretch>
        </p:blipFill>
        <p:spPr>
          <a:xfrm>
            <a:off x="7213867" y="2242165"/>
            <a:ext cx="2584813" cy="2199020"/>
          </a:xfrm>
          <a:prstGeom prst="rect">
            <a:avLst/>
          </a:prstGeom>
        </p:spPr>
      </p:pic>
    </p:spTree>
    <p:extLst>
      <p:ext uri="{BB962C8B-B14F-4D97-AF65-F5344CB8AC3E}">
        <p14:creationId xmlns:p14="http://schemas.microsoft.com/office/powerpoint/2010/main" val="2158883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1119" y="0"/>
            <a:ext cx="9176311" cy="6858000"/>
          </a:xfrm>
          <a:prstGeom prst="rect">
            <a:avLst/>
          </a:prstGeom>
        </p:spPr>
      </p:pic>
    </p:spTree>
    <p:extLst>
      <p:ext uri="{BB962C8B-B14F-4D97-AF65-F5344CB8AC3E}">
        <p14:creationId xmlns:p14="http://schemas.microsoft.com/office/powerpoint/2010/main" val="34624721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6250" y="12701"/>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246518"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2589213" y="2036763"/>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23" name="Subtitle 2"/>
          <p:cNvSpPr txBox="1">
            <a:spLocks/>
          </p:cNvSpPr>
          <p:nvPr/>
        </p:nvSpPr>
        <p:spPr>
          <a:xfrm>
            <a:off x="2198619" y="1418431"/>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971550" lvl="1" indent="-514350">
              <a:spcBef>
                <a:spcPct val="20000"/>
              </a:spcBef>
              <a:buFont typeface="+mj-lt"/>
              <a:buAutoNum type="arabicPeriod"/>
              <a:defRPr/>
            </a:pPr>
            <a:endParaRPr lang="en-US" sz="2800" b="1" dirty="0"/>
          </a:p>
          <a:p>
            <a:pPr lvl="1">
              <a:spcBef>
                <a:spcPct val="20000"/>
              </a:spcBef>
              <a:defRPr/>
            </a:pPr>
            <a:endParaRPr lang="en-US" sz="2800" b="1" dirty="0"/>
          </a:p>
          <a:p>
            <a:pPr marL="971550" lvl="1" indent="-514350">
              <a:spcBef>
                <a:spcPct val="20000"/>
              </a:spcBef>
              <a:buFont typeface="+mj-lt"/>
              <a:buAutoNum type="arabicPeriod"/>
              <a:defRPr/>
            </a:pPr>
            <a:endParaRPr lang="en-US" sz="2800" b="1" dirty="0"/>
          </a:p>
          <a:p>
            <a:pPr lvl="1">
              <a:spcBef>
                <a:spcPct val="20000"/>
              </a:spcBef>
              <a:defRPr/>
            </a:pPr>
            <a:endParaRPr lang="en-US" sz="2800" b="1" dirty="0"/>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19472" name="TextBox 10"/>
          <p:cNvSpPr txBox="1">
            <a:spLocks noChangeArrowheads="1"/>
          </p:cNvSpPr>
          <p:nvPr/>
        </p:nvSpPr>
        <p:spPr bwMode="auto">
          <a:xfrm>
            <a:off x="1794907" y="608382"/>
            <a:ext cx="8541306"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457200" lvl="1" indent="0" algn="ctr">
              <a:spcBef>
                <a:spcPct val="20000"/>
              </a:spcBef>
              <a:defRPr/>
            </a:pPr>
            <a:r>
              <a:rPr lang="en-US" sz="2800" b="1" dirty="0"/>
              <a:t>2.  Sex Trafficking§ 1591 </a:t>
            </a:r>
          </a:p>
          <a:p>
            <a:pPr marL="457200" lvl="1" indent="0" algn="ctr">
              <a:spcBef>
                <a:spcPct val="20000"/>
              </a:spcBef>
              <a:defRPr/>
            </a:pPr>
            <a:r>
              <a:rPr lang="en-US" sz="2400" i="1" dirty="0"/>
              <a:t>United States v. Damon Jackson, et. al.</a:t>
            </a:r>
          </a:p>
        </p:txBody>
      </p:sp>
      <p:pic>
        <p:nvPicPr>
          <p:cNvPr id="17" name="Picture 16"/>
          <p:cNvPicPr>
            <a:picLocks noChangeAspect="1"/>
          </p:cNvPicPr>
          <p:nvPr/>
        </p:nvPicPr>
        <p:blipFill>
          <a:blip r:embed="rId3"/>
          <a:stretch>
            <a:fillRect/>
          </a:stretch>
        </p:blipFill>
        <p:spPr>
          <a:xfrm>
            <a:off x="2179639" y="1720851"/>
            <a:ext cx="1761187" cy="2153031"/>
          </a:xfrm>
          <a:prstGeom prst="rect">
            <a:avLst/>
          </a:prstGeom>
        </p:spPr>
      </p:pic>
      <p:sp>
        <p:nvSpPr>
          <p:cNvPr id="20" name="Rectangle 19"/>
          <p:cNvSpPr/>
          <p:nvPr/>
        </p:nvSpPr>
        <p:spPr>
          <a:xfrm>
            <a:off x="4172710" y="1665986"/>
            <a:ext cx="6093694" cy="3008516"/>
          </a:xfrm>
          <a:prstGeom prst="rect">
            <a:avLst/>
          </a:prstGeom>
        </p:spPr>
        <p:txBody>
          <a:bodyPr wrap="square">
            <a:spAutoFit/>
          </a:bodyPr>
          <a:lstStyle/>
          <a:p>
            <a:pPr marL="342900" indent="-342900">
              <a:buFont typeface="+mj-lt"/>
              <a:buAutoNum type="arabicPeriod"/>
            </a:pPr>
            <a:r>
              <a:rPr lang="en-US" sz="1450" dirty="0"/>
              <a:t>Damon Jackson (“D”, “Daddy Frost”) of Columbia - </a:t>
            </a:r>
            <a:r>
              <a:rPr lang="en-US" sz="1450" b="1" dirty="0"/>
              <a:t>40 years</a:t>
            </a:r>
            <a:r>
              <a:rPr lang="en-US" sz="1450" dirty="0"/>
              <a:t>.</a:t>
            </a:r>
          </a:p>
          <a:p>
            <a:pPr marL="342900" indent="-342900">
              <a:buFont typeface="+mj-lt"/>
              <a:buAutoNum type="arabicPeriod"/>
            </a:pPr>
            <a:r>
              <a:rPr lang="en-US" sz="1450" dirty="0" err="1"/>
              <a:t>Bakari</a:t>
            </a:r>
            <a:r>
              <a:rPr lang="en-US" sz="1450" dirty="0"/>
              <a:t> McMillan (“</a:t>
            </a:r>
            <a:r>
              <a:rPr lang="en-US" sz="1450" dirty="0" err="1"/>
              <a:t>Bizzle</a:t>
            </a:r>
            <a:r>
              <a:rPr lang="en-US" sz="1450" dirty="0"/>
              <a:t>”) age 25, of Columbia - </a:t>
            </a:r>
            <a:r>
              <a:rPr lang="en-US" sz="1450" b="1" dirty="0"/>
              <a:t>40 years</a:t>
            </a:r>
            <a:r>
              <a:rPr lang="en-US" sz="1450" dirty="0"/>
              <a:t>.</a:t>
            </a:r>
          </a:p>
          <a:p>
            <a:pPr marL="342900" indent="-342900">
              <a:buFont typeface="+mj-lt"/>
              <a:buAutoNum type="arabicPeriod"/>
            </a:pPr>
            <a:r>
              <a:rPr lang="en-US" sz="1450" dirty="0"/>
              <a:t>Corey Miller (“</a:t>
            </a:r>
            <a:r>
              <a:rPr lang="en-US" sz="1450" dirty="0" err="1"/>
              <a:t>Clow</a:t>
            </a:r>
            <a:r>
              <a:rPr lang="en-US" sz="1450" dirty="0"/>
              <a:t>”, “C”, “OG P”) age 44, of Orangeburg - </a:t>
            </a:r>
            <a:r>
              <a:rPr lang="en-US" sz="1450" b="1" dirty="0"/>
              <a:t>20 years</a:t>
            </a:r>
            <a:r>
              <a:rPr lang="en-US" sz="1450" dirty="0"/>
              <a:t>.</a:t>
            </a:r>
          </a:p>
          <a:p>
            <a:pPr marL="342900" indent="-342900">
              <a:buFont typeface="+mj-lt"/>
              <a:buAutoNum type="arabicPeriod"/>
            </a:pPr>
            <a:r>
              <a:rPr lang="en-US" sz="1450" dirty="0" err="1"/>
              <a:t>Tremel</a:t>
            </a:r>
            <a:r>
              <a:rPr lang="en-US" sz="1450" dirty="0"/>
              <a:t> Black (“Sincere”, “Sin” “New York”) age 33, of New York, - </a:t>
            </a:r>
            <a:r>
              <a:rPr lang="en-US" sz="1450" b="1" dirty="0"/>
              <a:t>25 years</a:t>
            </a:r>
            <a:r>
              <a:rPr lang="en-US" sz="1450" dirty="0"/>
              <a:t>.</a:t>
            </a:r>
          </a:p>
          <a:p>
            <a:pPr marL="342900" indent="-342900">
              <a:buFont typeface="+mj-lt"/>
              <a:buAutoNum type="arabicPeriod"/>
            </a:pPr>
            <a:r>
              <a:rPr lang="en-US" sz="1450" dirty="0"/>
              <a:t>Robert Black (“Kareem Banks”, “Nino Black”, “Black”) age 47, of New York - </a:t>
            </a:r>
            <a:r>
              <a:rPr lang="en-US" sz="1450" b="1" dirty="0"/>
              <a:t>20 years</a:t>
            </a:r>
            <a:r>
              <a:rPr lang="en-US" sz="1450" dirty="0"/>
              <a:t>.</a:t>
            </a:r>
          </a:p>
          <a:p>
            <a:pPr marL="342900" indent="-342900">
              <a:buFont typeface="+mj-lt"/>
              <a:buAutoNum type="arabicPeriod"/>
            </a:pPr>
            <a:r>
              <a:rPr lang="en-US" sz="1450" dirty="0"/>
              <a:t>Desmond Singletary (“Six”) age 32, of Florence - </a:t>
            </a:r>
            <a:r>
              <a:rPr lang="en-US" sz="1450" b="1" dirty="0"/>
              <a:t>15 years</a:t>
            </a:r>
            <a:r>
              <a:rPr lang="en-US" sz="1450" dirty="0"/>
              <a:t>.</a:t>
            </a:r>
          </a:p>
          <a:p>
            <a:pPr marL="342900" indent="-342900">
              <a:buFont typeface="+mj-lt"/>
              <a:buAutoNum type="arabicPeriod"/>
            </a:pPr>
            <a:r>
              <a:rPr lang="en-US" sz="1450" dirty="0"/>
              <a:t>Kerry Taylor (“KJ”) age 23, of Columbia - </a:t>
            </a:r>
            <a:r>
              <a:rPr lang="en-US" sz="1450" b="1" dirty="0"/>
              <a:t>11 years</a:t>
            </a:r>
            <a:r>
              <a:rPr lang="en-US" sz="1450" dirty="0"/>
              <a:t>.</a:t>
            </a:r>
          </a:p>
          <a:p>
            <a:pPr marL="342900" indent="-342900">
              <a:buFont typeface="+mj-lt"/>
              <a:buAutoNum type="arabicPeriod"/>
            </a:pPr>
            <a:r>
              <a:rPr lang="en-US" sz="1450" dirty="0"/>
              <a:t>Ryan Turner (“</a:t>
            </a:r>
            <a:r>
              <a:rPr lang="en-US" sz="1450" dirty="0" err="1"/>
              <a:t>Gotti</a:t>
            </a:r>
            <a:r>
              <a:rPr lang="en-US" sz="1450" dirty="0"/>
              <a:t>”, “</a:t>
            </a:r>
            <a:r>
              <a:rPr lang="en-US" sz="1450" dirty="0" err="1"/>
              <a:t>Qweezy</a:t>
            </a:r>
            <a:r>
              <a:rPr lang="en-US" sz="1450" dirty="0"/>
              <a:t>”)  age 25, of Columbia - </a:t>
            </a:r>
            <a:r>
              <a:rPr lang="en-US" sz="1450" b="1" dirty="0"/>
              <a:t>10 years</a:t>
            </a:r>
            <a:r>
              <a:rPr lang="en-US" sz="1450" dirty="0"/>
              <a:t>.</a:t>
            </a:r>
          </a:p>
          <a:p>
            <a:pPr marL="342900" indent="-342900">
              <a:buFont typeface="+mj-lt"/>
              <a:buAutoNum type="arabicPeriod"/>
            </a:pPr>
            <a:r>
              <a:rPr lang="en-US" sz="1450" dirty="0" err="1"/>
              <a:t>Da’Shun</a:t>
            </a:r>
            <a:r>
              <a:rPr lang="en-US" sz="1450" dirty="0"/>
              <a:t> Curry (“</a:t>
            </a:r>
            <a:r>
              <a:rPr lang="en-US" sz="1450" dirty="0" err="1"/>
              <a:t>Dae</a:t>
            </a:r>
            <a:r>
              <a:rPr lang="en-US" sz="1450" dirty="0"/>
              <a:t> </a:t>
            </a:r>
            <a:r>
              <a:rPr lang="en-US" sz="1450" dirty="0" err="1"/>
              <a:t>Dae</a:t>
            </a:r>
            <a:r>
              <a:rPr lang="en-US" sz="1450" dirty="0"/>
              <a:t>”) age 25, of Columbia- </a:t>
            </a:r>
            <a:r>
              <a:rPr lang="en-US" sz="1450" b="1" dirty="0"/>
              <a:t>9 years</a:t>
            </a:r>
            <a:r>
              <a:rPr lang="en-US" sz="1450" dirty="0"/>
              <a:t>.</a:t>
            </a:r>
          </a:p>
          <a:p>
            <a:pPr marL="342900" indent="-342900">
              <a:buFont typeface="+mj-lt"/>
              <a:buAutoNum type="arabicPeriod"/>
            </a:pPr>
            <a:r>
              <a:rPr lang="en-US" sz="1450" dirty="0"/>
              <a:t>Howard Parker (“Poppa”) age 25, of Columbia - </a:t>
            </a:r>
            <a:r>
              <a:rPr lang="en-US" sz="1450" b="1" dirty="0"/>
              <a:t>6 years</a:t>
            </a:r>
            <a:r>
              <a:rPr lang="en-US" sz="1400" dirty="0"/>
              <a:t>.</a:t>
            </a:r>
          </a:p>
          <a:p>
            <a:pPr marL="342900" indent="-342900">
              <a:buFont typeface="+mj-lt"/>
              <a:buAutoNum type="arabicPeriod"/>
            </a:pPr>
            <a:endParaRPr lang="en-US" sz="1200" dirty="0"/>
          </a:p>
          <a:p>
            <a:r>
              <a:rPr lang="en-US" sz="1600" i="1" dirty="0"/>
              <a:t>	    Collectively sentenced to </a:t>
            </a:r>
            <a:r>
              <a:rPr lang="en-US" sz="1600" b="1" i="1" dirty="0"/>
              <a:t>166 years imprisonment </a:t>
            </a:r>
            <a:endParaRPr lang="en-US" sz="1400" b="1" i="1" dirty="0"/>
          </a:p>
        </p:txBody>
      </p:sp>
      <p:pic>
        <p:nvPicPr>
          <p:cNvPr id="2" name="Picture 1"/>
          <p:cNvPicPr>
            <a:picLocks noChangeAspect="1"/>
          </p:cNvPicPr>
          <p:nvPr/>
        </p:nvPicPr>
        <p:blipFill>
          <a:blip r:embed="rId4"/>
          <a:stretch>
            <a:fillRect/>
          </a:stretch>
        </p:blipFill>
        <p:spPr>
          <a:xfrm>
            <a:off x="6441514" y="4765688"/>
            <a:ext cx="3045622" cy="1243316"/>
          </a:xfrm>
          <a:prstGeom prst="rect">
            <a:avLst/>
          </a:prstGeom>
        </p:spPr>
      </p:pic>
    </p:spTree>
    <p:extLst>
      <p:ext uri="{BB962C8B-B14F-4D97-AF65-F5344CB8AC3E}">
        <p14:creationId xmlns:p14="http://schemas.microsoft.com/office/powerpoint/2010/main" val="3922083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1524000" y="5810250"/>
            <a:ext cx="1073150" cy="104775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latin typeface="Times New Roman" pitchFamily="18" charset="0"/>
              <a:cs typeface="Times New Roman" pitchFamily="18" charset="0"/>
            </a:endParaRPr>
          </a:p>
        </p:txBody>
      </p:sp>
      <p:sp>
        <p:nvSpPr>
          <p:cNvPr id="5" name="Rectangle 4"/>
          <p:cNvSpPr/>
          <p:nvPr/>
        </p:nvSpPr>
        <p:spPr>
          <a:xfrm>
            <a:off x="10245726" y="0"/>
            <a:ext cx="422275" cy="68580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latin typeface="Times New Roman" pitchFamily="18" charset="0"/>
              <a:cs typeface="Times New Roman" pitchFamily="18" charset="0"/>
            </a:endParaRPr>
          </a:p>
        </p:txBody>
      </p:sp>
      <p:sp>
        <p:nvSpPr>
          <p:cNvPr id="8" name="Rectangle 7"/>
          <p:cNvSpPr/>
          <p:nvPr/>
        </p:nvSpPr>
        <p:spPr>
          <a:xfrm>
            <a:off x="1524001" y="0"/>
            <a:ext cx="422275" cy="68580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flipH="1">
            <a:off x="1847851" y="247650"/>
            <a:ext cx="4763" cy="625475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406651" y="6530975"/>
            <a:ext cx="7940675" cy="635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9863" y="252413"/>
            <a:ext cx="19050" cy="630555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3" y="269876"/>
            <a:ext cx="8494712" cy="1111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02176" y="2332665"/>
            <a:ext cx="7315200" cy="707886"/>
          </a:xfrm>
          <a:prstGeom prst="rect">
            <a:avLst/>
          </a:prstGeom>
          <a:noFill/>
        </p:spPr>
        <p:txBody>
          <a:bodyPr wrap="square">
            <a:spAutoFit/>
          </a:bodyPr>
          <a:lstStyle/>
          <a:p>
            <a:pPr algn="ctr">
              <a:defRPr/>
            </a:pPr>
            <a:r>
              <a:rPr lang="en-US" sz="4000" dirty="0">
                <a:effectLst>
                  <a:outerShdw blurRad="38100" dist="38100" dir="2700000" algn="tl">
                    <a:srgbClr val="000000">
                      <a:alpha val="43137"/>
                    </a:srgbClr>
                  </a:outerShdw>
                </a:effectLst>
                <a:cs typeface="Times New Roman" pitchFamily="18" charset="0"/>
              </a:rPr>
              <a:t>Questions?</a:t>
            </a:r>
          </a:p>
        </p:txBody>
      </p:sp>
      <p:sp>
        <p:nvSpPr>
          <p:cNvPr id="18" name="Oval 17"/>
          <p:cNvSpPr/>
          <p:nvPr/>
        </p:nvSpPr>
        <p:spPr>
          <a:xfrm>
            <a:off x="1608138" y="5880100"/>
            <a:ext cx="906462" cy="8778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87" name="Picture 9" descr="http://freeculturenews.com/wp-content/uploads/2008/09/doj.png"/>
          <p:cNvPicPr>
            <a:picLocks noChangeAspect="1" noChangeArrowheads="1"/>
          </p:cNvPicPr>
          <p:nvPr/>
        </p:nvPicPr>
        <p:blipFill>
          <a:blip r:embed="rId3" cstate="print"/>
          <a:srcRect/>
          <a:stretch>
            <a:fillRect/>
          </a:stretch>
        </p:blipFill>
        <p:spPr bwMode="auto">
          <a:xfrm>
            <a:off x="1657350" y="5921376"/>
            <a:ext cx="806450" cy="784225"/>
          </a:xfrm>
          <a:prstGeom prst="rect">
            <a:avLst/>
          </a:prstGeom>
          <a:noFill/>
          <a:ln w="9525">
            <a:noFill/>
            <a:miter lim="800000"/>
            <a:headEnd/>
            <a:tailEnd/>
          </a:ln>
        </p:spPr>
      </p:pic>
      <p:sp>
        <p:nvSpPr>
          <p:cNvPr id="2" name="Rectangle 1"/>
          <p:cNvSpPr/>
          <p:nvPr/>
        </p:nvSpPr>
        <p:spPr>
          <a:xfrm>
            <a:off x="6376988" y="4562724"/>
            <a:ext cx="3405993" cy="830997"/>
          </a:xfrm>
          <a:prstGeom prst="rect">
            <a:avLst/>
          </a:prstGeom>
        </p:spPr>
        <p:txBody>
          <a:bodyPr wrap="square">
            <a:spAutoFit/>
          </a:bodyPr>
          <a:lstStyle/>
          <a:p>
            <a:pPr>
              <a:defRPr/>
            </a:pPr>
            <a:r>
              <a:rPr lang="en-US" sz="1600" b="1" dirty="0" smtClean="0">
                <a:solidFill>
                  <a:schemeClr val="tx2">
                    <a:lumMod val="50000"/>
                  </a:schemeClr>
                </a:solidFill>
                <a:latin typeface="Times New Roman" pitchFamily="18" charset="0"/>
                <a:cs typeface="Times New Roman" pitchFamily="18" charset="0"/>
              </a:rPr>
              <a:t>Jamie Lea Schoen</a:t>
            </a:r>
            <a:endParaRPr lang="en-US" sz="1600" b="1" dirty="0">
              <a:solidFill>
                <a:schemeClr val="tx2">
                  <a:lumMod val="50000"/>
                </a:schemeClr>
              </a:solidFill>
              <a:latin typeface="Times New Roman" pitchFamily="18" charset="0"/>
              <a:cs typeface="Times New Roman" pitchFamily="18" charset="0"/>
            </a:endParaRPr>
          </a:p>
          <a:p>
            <a:pPr>
              <a:defRPr/>
            </a:pPr>
            <a:r>
              <a:rPr lang="en-US" sz="1600" dirty="0">
                <a:solidFill>
                  <a:schemeClr val="tx2">
                    <a:lumMod val="50000"/>
                  </a:schemeClr>
                </a:solidFill>
                <a:latin typeface="Times New Roman" pitchFamily="18" charset="0"/>
                <a:cs typeface="Times New Roman" pitchFamily="18" charset="0"/>
              </a:rPr>
              <a:t>Assistant United States Attorney</a:t>
            </a:r>
          </a:p>
          <a:p>
            <a:pPr>
              <a:defRPr/>
            </a:pPr>
            <a:r>
              <a:rPr lang="en-US" sz="1600" dirty="0">
                <a:solidFill>
                  <a:schemeClr val="tx2">
                    <a:lumMod val="50000"/>
                  </a:schemeClr>
                </a:solidFill>
                <a:latin typeface="Times New Roman" pitchFamily="18" charset="0"/>
                <a:cs typeface="Times New Roman" pitchFamily="18" charset="0"/>
              </a:rPr>
              <a:t>District of South Carolina</a:t>
            </a:r>
          </a:p>
        </p:txBody>
      </p:sp>
    </p:spTree>
    <p:extLst>
      <p:ext uri="{BB962C8B-B14F-4D97-AF65-F5344CB8AC3E}">
        <p14:creationId xmlns:p14="http://schemas.microsoft.com/office/powerpoint/2010/main" val="1945827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9250" y="0"/>
            <a:ext cx="9109710" cy="6864472"/>
          </a:xfrm>
          <a:prstGeom prst="rect">
            <a:avLst/>
          </a:prstGeom>
        </p:spPr>
      </p:pic>
    </p:spTree>
    <p:extLst>
      <p:ext uri="{BB962C8B-B14F-4D97-AF65-F5344CB8AC3E}">
        <p14:creationId xmlns:p14="http://schemas.microsoft.com/office/powerpoint/2010/main" val="1646827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65739" y="0"/>
            <a:ext cx="9141301" cy="6858000"/>
          </a:xfrm>
          <a:prstGeom prst="rect">
            <a:avLst/>
          </a:prstGeom>
        </p:spPr>
      </p:pic>
    </p:spTree>
    <p:extLst>
      <p:ext uri="{BB962C8B-B14F-4D97-AF65-F5344CB8AC3E}">
        <p14:creationId xmlns:p14="http://schemas.microsoft.com/office/powerpoint/2010/main" val="2521001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2589213" y="2036763"/>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23" name="Subtitle 2"/>
          <p:cNvSpPr txBox="1">
            <a:spLocks/>
          </p:cNvSpPr>
          <p:nvPr/>
        </p:nvSpPr>
        <p:spPr>
          <a:xfrm>
            <a:off x="1979613" y="1517650"/>
            <a:ext cx="7835900" cy="4191000"/>
          </a:xfrm>
          <a:prstGeom prst="rect">
            <a:avLst/>
          </a:prstGeom>
        </p:spPr>
        <p:txBody>
          <a:bodyPr/>
          <a:lstStyle/>
          <a:p>
            <a:pPr marL="1143000" lvl="2" indent="-228600">
              <a:spcBef>
                <a:spcPct val="20000"/>
              </a:spcBef>
              <a:defRPr/>
            </a:pPr>
            <a:endParaRPr lang="en-US" sz="3200" dirty="0">
              <a:latin typeface="Times New Roman" pitchFamily="18" charset="0"/>
              <a:cs typeface="Times New Roman" pitchFamily="18" charset="0"/>
            </a:endParaRPr>
          </a:p>
          <a:p>
            <a:pPr marL="742950" lvl="1" indent="-285750">
              <a:spcBef>
                <a:spcPct val="20000"/>
              </a:spcBef>
              <a:defRPr/>
            </a:pPr>
            <a:endParaRPr lang="en-US" sz="2800" dirty="0"/>
          </a:p>
          <a:p>
            <a:pPr marL="1143000" lvl="2" indent="-228600">
              <a:spcBef>
                <a:spcPct val="20000"/>
              </a:spcBef>
              <a:buFont typeface="Arial" charset="0"/>
              <a:buChar char="•"/>
              <a:defRPr/>
            </a:pPr>
            <a:endParaRPr lang="en-US" sz="2400" dirty="0"/>
          </a:p>
        </p:txBody>
      </p:sp>
      <p:sp>
        <p:nvSpPr>
          <p:cNvPr id="18" name="Oval 17"/>
          <p:cNvSpPr/>
          <p:nvPr/>
        </p:nvSpPr>
        <p:spPr>
          <a:xfrm>
            <a:off x="5807254" y="2106613"/>
            <a:ext cx="3975100" cy="40513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u="sng" dirty="0">
                <a:latin typeface="Times New Roman" pitchFamily="18" charset="0"/>
                <a:cs typeface="Times New Roman" pitchFamily="18" charset="0"/>
              </a:rPr>
              <a:t>About </a:t>
            </a:r>
          </a:p>
          <a:p>
            <a:pPr algn="ctr" eaLnBrk="1" hangingPunct="1">
              <a:defRPr/>
            </a:pPr>
            <a:r>
              <a:rPr lang="en-US" sz="2700" b="1" u="sng" dirty="0">
                <a:latin typeface="Times New Roman" pitchFamily="18" charset="0"/>
                <a:cs typeface="Times New Roman" pitchFamily="18" charset="0"/>
              </a:rPr>
              <a:t>EXPLOITATION</a:t>
            </a:r>
          </a:p>
        </p:txBody>
      </p:sp>
      <p:sp>
        <p:nvSpPr>
          <p:cNvPr id="19" name="Oval 18"/>
          <p:cNvSpPr/>
          <p:nvPr/>
        </p:nvSpPr>
        <p:spPr>
          <a:xfrm>
            <a:off x="2281239" y="2171700"/>
            <a:ext cx="4090987" cy="4025900"/>
          </a:xfrm>
          <a:prstGeom prst="ellipse">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u="sng" dirty="0">
                <a:latin typeface="Times New Roman" pitchFamily="18" charset="0"/>
                <a:cs typeface="Times New Roman" pitchFamily="18" charset="0"/>
              </a:rPr>
              <a:t>About</a:t>
            </a:r>
          </a:p>
          <a:p>
            <a:pPr algn="ctr" eaLnBrk="1" hangingPunct="1">
              <a:defRPr/>
            </a:pPr>
            <a:r>
              <a:rPr lang="en-US" sz="2800" b="1" u="sng" dirty="0">
                <a:latin typeface="Times New Roman" pitchFamily="18" charset="0"/>
                <a:cs typeface="Times New Roman" pitchFamily="18" charset="0"/>
              </a:rPr>
              <a:t>MOVEMENT</a:t>
            </a:r>
          </a:p>
        </p:txBody>
      </p:sp>
      <p:sp>
        <p:nvSpPr>
          <p:cNvPr id="20494" name="TextBox 22"/>
          <p:cNvSpPr txBox="1">
            <a:spLocks noChangeArrowheads="1"/>
          </p:cNvSpPr>
          <p:nvPr/>
        </p:nvSpPr>
        <p:spPr bwMode="auto">
          <a:xfrm>
            <a:off x="6550144" y="1630503"/>
            <a:ext cx="3063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u="sng" dirty="0">
                <a:latin typeface="Times New Roman" panose="02020603050405020304" pitchFamily="18" charset="0"/>
                <a:cs typeface="Times New Roman" panose="02020603050405020304" pitchFamily="18" charset="0"/>
              </a:rPr>
              <a:t>Human Trafficking</a:t>
            </a:r>
          </a:p>
        </p:txBody>
      </p:sp>
      <p:sp>
        <p:nvSpPr>
          <p:cNvPr id="20495" name="TextBox 23"/>
          <p:cNvSpPr txBox="1">
            <a:spLocks noChangeArrowheads="1"/>
          </p:cNvSpPr>
          <p:nvPr/>
        </p:nvSpPr>
        <p:spPr bwMode="auto">
          <a:xfrm>
            <a:off x="3115565" y="1667819"/>
            <a:ext cx="3027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u="sng" dirty="0">
                <a:latin typeface="Times New Roman" panose="02020603050405020304" pitchFamily="18" charset="0"/>
                <a:cs typeface="Times New Roman" panose="02020603050405020304" pitchFamily="18" charset="0"/>
              </a:rPr>
              <a:t>Human Smuggling</a:t>
            </a:r>
          </a:p>
        </p:txBody>
      </p:sp>
      <p:sp>
        <p:nvSpPr>
          <p:cNvPr id="20496" name="TextBox 8"/>
          <p:cNvSpPr txBox="1">
            <a:spLocks noChangeArrowheads="1"/>
          </p:cNvSpPr>
          <p:nvPr/>
        </p:nvSpPr>
        <p:spPr bwMode="auto">
          <a:xfrm>
            <a:off x="2950417" y="4625430"/>
            <a:ext cx="3170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lvl="1" eaLnBrk="1" hangingPunct="1"/>
            <a:r>
              <a:rPr lang="en-US" altLang="en-US" sz="1600" dirty="0">
                <a:solidFill>
                  <a:schemeClr val="bg1"/>
                </a:solidFill>
                <a:latin typeface="Times New Roman" panose="02020603050405020304" pitchFamily="18" charset="0"/>
                <a:cs typeface="Times New Roman" panose="02020603050405020304" pitchFamily="18" charset="0"/>
              </a:rPr>
              <a:t>Undocumented</a:t>
            </a:r>
          </a:p>
          <a:p>
            <a:pPr lvl="1" eaLnBrk="1" hangingPunct="1"/>
            <a:r>
              <a:rPr lang="en-US" altLang="en-US" sz="1600" dirty="0">
                <a:solidFill>
                  <a:schemeClr val="bg1"/>
                </a:solidFill>
                <a:latin typeface="Times New Roman" panose="02020603050405020304" pitchFamily="18" charset="0"/>
                <a:cs typeface="Times New Roman" panose="02020603050405020304" pitchFamily="18" charset="0"/>
              </a:rPr>
              <a:t>Voluntary or Involuntary</a:t>
            </a:r>
          </a:p>
          <a:p>
            <a:pPr lvl="1" eaLnBrk="1" hangingPunct="1"/>
            <a:r>
              <a:rPr lang="en-US" altLang="en-US" sz="1600" dirty="0">
                <a:solidFill>
                  <a:schemeClr val="bg1"/>
                </a:solidFill>
                <a:latin typeface="Times New Roman" panose="02020603050405020304" pitchFamily="18" charset="0"/>
                <a:cs typeface="Times New Roman" panose="02020603050405020304" pitchFamily="18" charset="0"/>
              </a:rPr>
              <a:t>Crime against </a:t>
            </a:r>
            <a:r>
              <a:rPr lang="en-US" altLang="en-US" sz="1600" i="1" dirty="0">
                <a:solidFill>
                  <a:schemeClr val="bg1"/>
                </a:solidFill>
                <a:latin typeface="Times New Roman" panose="02020603050405020304" pitchFamily="18" charset="0"/>
                <a:cs typeface="Times New Roman" panose="02020603050405020304" pitchFamily="18" charset="0"/>
              </a:rPr>
              <a:t>borders</a:t>
            </a:r>
          </a:p>
          <a:p>
            <a:pPr lvl="1" eaLnBrk="1" hangingPunct="1"/>
            <a:r>
              <a:rPr lang="en-US" altLang="en-US" sz="1600" dirty="0">
                <a:solidFill>
                  <a:schemeClr val="bg1"/>
                </a:solidFill>
                <a:latin typeface="Times New Roman" panose="02020603050405020304" pitchFamily="18" charset="0"/>
                <a:cs typeface="Times New Roman" panose="02020603050405020304" pitchFamily="18" charset="0"/>
              </a:rPr>
              <a:t>Transportation</a:t>
            </a:r>
          </a:p>
        </p:txBody>
      </p:sp>
      <p:sp>
        <p:nvSpPr>
          <p:cNvPr id="20497" name="TextBox 9"/>
          <p:cNvSpPr txBox="1">
            <a:spLocks noChangeArrowheads="1"/>
          </p:cNvSpPr>
          <p:nvPr/>
        </p:nvSpPr>
        <p:spPr bwMode="auto">
          <a:xfrm>
            <a:off x="6366389" y="4555580"/>
            <a:ext cx="3327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lvl="1" eaLnBrk="1" hangingPunct="1"/>
            <a:r>
              <a:rPr lang="en-US" altLang="en-US" sz="1600" dirty="0">
                <a:solidFill>
                  <a:schemeClr val="bg1"/>
                </a:solidFill>
                <a:latin typeface="Times New Roman" panose="02020603050405020304" pitchFamily="18" charset="0"/>
                <a:cs typeface="Times New Roman" panose="02020603050405020304" pitchFamily="18" charset="0"/>
              </a:rPr>
              <a:t>Citizen or Undocumented</a:t>
            </a:r>
          </a:p>
          <a:p>
            <a:pPr lvl="1" eaLnBrk="1" hangingPunct="1"/>
            <a:r>
              <a:rPr lang="en-US" altLang="en-US" sz="1600" dirty="0">
                <a:solidFill>
                  <a:schemeClr val="bg1"/>
                </a:solidFill>
                <a:latin typeface="Times New Roman" panose="02020603050405020304" pitchFamily="18" charset="0"/>
                <a:cs typeface="Times New Roman" panose="02020603050405020304" pitchFamily="18" charset="0"/>
              </a:rPr>
              <a:t>Involuntary</a:t>
            </a:r>
          </a:p>
          <a:p>
            <a:pPr lvl="1" eaLnBrk="1" hangingPunct="1"/>
            <a:r>
              <a:rPr lang="en-US" altLang="en-US" sz="1600" dirty="0">
                <a:solidFill>
                  <a:schemeClr val="bg1"/>
                </a:solidFill>
                <a:latin typeface="Times New Roman" panose="02020603050405020304" pitchFamily="18" charset="0"/>
                <a:cs typeface="Times New Roman" panose="02020603050405020304" pitchFamily="18" charset="0"/>
              </a:rPr>
              <a:t>Crime against </a:t>
            </a:r>
            <a:r>
              <a:rPr lang="en-US" altLang="en-US" sz="1600" i="1" dirty="0">
                <a:solidFill>
                  <a:schemeClr val="bg1"/>
                </a:solidFill>
                <a:latin typeface="Times New Roman" panose="02020603050405020304" pitchFamily="18" charset="0"/>
                <a:cs typeface="Times New Roman" panose="02020603050405020304" pitchFamily="18" charset="0"/>
              </a:rPr>
              <a:t>Person</a:t>
            </a:r>
          </a:p>
          <a:p>
            <a:pPr lvl="1" eaLnBrk="1" hangingPunct="1"/>
            <a:r>
              <a:rPr lang="en-US" altLang="en-US" sz="1600" dirty="0">
                <a:solidFill>
                  <a:schemeClr val="bg1"/>
                </a:solidFill>
                <a:latin typeface="Times New Roman" panose="02020603050405020304" pitchFamily="18" charset="0"/>
                <a:cs typeface="Times New Roman" panose="02020603050405020304" pitchFamily="18" charset="0"/>
              </a:rPr>
              <a:t>Abuse</a:t>
            </a:r>
          </a:p>
        </p:txBody>
      </p:sp>
      <p:sp>
        <p:nvSpPr>
          <p:cNvPr id="20498" name="TextBox 10"/>
          <p:cNvSpPr txBox="1">
            <a:spLocks noChangeArrowheads="1"/>
          </p:cNvSpPr>
          <p:nvPr/>
        </p:nvSpPr>
        <p:spPr bwMode="auto">
          <a:xfrm>
            <a:off x="2580190" y="585523"/>
            <a:ext cx="7125284"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lvl="0">
              <a:lnSpc>
                <a:spcPct val="90000"/>
              </a:lnSpc>
              <a:defRPr sz="2912" b="1"/>
            </a:pPr>
            <a:r>
              <a:rPr lang="en-US" sz="2800" b="1" dirty="0">
                <a:ln w="0"/>
                <a:solidFill>
                  <a:prstClr val="black"/>
                </a:solidFill>
                <a:effectLst>
                  <a:outerShdw blurRad="38100" dist="19050" dir="2700000" algn="tl" rotWithShape="0">
                    <a:prstClr val="black">
                      <a:alpha val="40000"/>
                    </a:prstClr>
                  </a:outerShdw>
                </a:effectLst>
                <a:latin typeface="Calibri" panose="020F0502020204030204"/>
                <a:ea typeface="+mn-ea"/>
              </a:rPr>
              <a:t>Myth </a:t>
            </a:r>
            <a:r>
              <a:rPr lang="en-US" sz="2800" b="1" dirty="0" smtClean="0">
                <a:ln w="0"/>
                <a:solidFill>
                  <a:prstClr val="black"/>
                </a:solidFill>
                <a:effectLst>
                  <a:outerShdw blurRad="38100" dist="19050" dir="2700000" algn="tl" rotWithShape="0">
                    <a:prstClr val="black">
                      <a:alpha val="40000"/>
                    </a:prstClr>
                  </a:outerShdw>
                </a:effectLst>
                <a:latin typeface="Calibri" panose="020F0502020204030204"/>
                <a:ea typeface="+mn-ea"/>
              </a:rPr>
              <a:t>#1: </a:t>
            </a:r>
            <a:r>
              <a:rPr lang="en-US" sz="2800" b="1" dirty="0">
                <a:ln w="0"/>
                <a:solidFill>
                  <a:prstClr val="black"/>
                </a:solidFill>
                <a:effectLst>
                  <a:outerShdw blurRad="38100" dist="19050" dir="2700000" algn="tl" rotWithShape="0">
                    <a:prstClr val="black">
                      <a:alpha val="40000"/>
                    </a:prstClr>
                  </a:outerShdw>
                </a:effectLst>
                <a:latin typeface="Calibri" panose="020F0502020204030204"/>
                <a:ea typeface="+mn-ea"/>
              </a:rPr>
              <a:t>trafficking requires </a:t>
            </a:r>
            <a:r>
              <a:rPr lang="en-US" sz="2800" b="1" dirty="0" smtClean="0">
                <a:ln w="0"/>
                <a:solidFill>
                  <a:prstClr val="black"/>
                </a:solidFill>
                <a:effectLst>
                  <a:outerShdw blurRad="38100" dist="19050" dir="2700000" algn="tl" rotWithShape="0">
                    <a:prstClr val="black">
                      <a:alpha val="40000"/>
                    </a:prstClr>
                  </a:outerShdw>
                </a:effectLst>
                <a:latin typeface="Calibri" panose="020F0502020204030204"/>
                <a:ea typeface="+mn-ea"/>
              </a:rPr>
              <a:t>crossing boarders</a:t>
            </a:r>
            <a:endParaRPr lang="en-US" sz="2800" b="1" dirty="0">
              <a:ln w="0"/>
              <a:solidFill>
                <a:prstClr val="black"/>
              </a:solidFill>
              <a:effectLst>
                <a:outerShdw blurRad="38100" dist="19050" dir="2700000" algn="tl" rotWithShape="0">
                  <a:prstClr val="black">
                    <a:alpha val="40000"/>
                  </a:prstClr>
                </a:outerShdw>
              </a:effectLst>
              <a:latin typeface="Calibri" panose="020F0502020204030204"/>
              <a:ea typeface="+mn-ea"/>
            </a:endParaRPr>
          </a:p>
          <a:p>
            <a:pPr algn="ctr"/>
            <a:r>
              <a:rPr lang="en-US" altLang="en-US" sz="2800" b="1" dirty="0">
                <a:latin typeface="+mn-lt"/>
                <a:cs typeface="Times New Roman" panose="02020603050405020304" pitchFamily="18" charset="0"/>
              </a:rPr>
              <a:t>R</a:t>
            </a:r>
            <a:r>
              <a:rPr lang="en-US" altLang="en-US" sz="2800" b="1" dirty="0" smtClean="0">
                <a:latin typeface="+mn-lt"/>
                <a:cs typeface="Times New Roman" panose="02020603050405020304" pitchFamily="18" charset="0"/>
              </a:rPr>
              <a:t>eality</a:t>
            </a:r>
            <a:r>
              <a:rPr lang="en-US" altLang="en-US" sz="2800" b="1" dirty="0">
                <a:latin typeface="+mn-lt"/>
                <a:cs typeface="Times New Roman" panose="02020603050405020304" pitchFamily="18" charset="0"/>
              </a:rPr>
              <a:t>: Trafficking is About </a:t>
            </a:r>
            <a:r>
              <a:rPr lang="en-US" altLang="en-US" sz="2800" b="1" dirty="0" smtClean="0">
                <a:latin typeface="+mn-lt"/>
                <a:cs typeface="Times New Roman" panose="02020603050405020304" pitchFamily="18" charset="0"/>
              </a:rPr>
              <a:t>Exploitation</a:t>
            </a:r>
            <a:endParaRPr lang="en-US" altLang="en-US" sz="2800" b="1" dirty="0">
              <a:latin typeface="+mn-lt"/>
              <a:cs typeface="Times New Roman" panose="02020603050405020304" pitchFamily="18" charset="0"/>
            </a:endParaRPr>
          </a:p>
        </p:txBody>
      </p:sp>
    </p:spTree>
    <p:extLst>
      <p:ext uri="{BB962C8B-B14F-4D97-AF65-F5344CB8AC3E}">
        <p14:creationId xmlns:p14="http://schemas.microsoft.com/office/powerpoint/2010/main" val="2089699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368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5" name="Rectangle 4"/>
          <p:cNvSpPr/>
          <p:nvPr/>
        </p:nvSpPr>
        <p:spPr>
          <a:xfrm>
            <a:off x="10234614" y="247650"/>
            <a:ext cx="422275" cy="659923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524000" y="6435726"/>
            <a:ext cx="9144000" cy="4222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b="1" dirty="0">
              <a:latin typeface="Times New Roman" pitchFamily="18" charset="0"/>
              <a:cs typeface="Times New Roman" pitchFamily="18" charset="0"/>
            </a:endParaRPr>
          </a:p>
        </p:txBody>
      </p:sp>
      <p:sp>
        <p:nvSpPr>
          <p:cNvPr id="8" name="Rectangle 7"/>
          <p:cNvSpPr/>
          <p:nvPr/>
        </p:nvSpPr>
        <p:spPr>
          <a:xfrm>
            <a:off x="1535114" y="180976"/>
            <a:ext cx="422275" cy="666591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1852614" y="234951"/>
            <a:ext cx="9525" cy="628967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39913" y="6513513"/>
            <a:ext cx="8496300" cy="174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328275" y="234951"/>
            <a:ext cx="20638" cy="632301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839914" y="258763"/>
            <a:ext cx="8512175" cy="111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2159000" y="581026"/>
            <a:ext cx="8255000" cy="5478463"/>
          </a:xfrm>
          <a:prstGeom prst="rect">
            <a:avLst/>
          </a:prstGeom>
        </p:spPr>
        <p:txBody>
          <a:bodyPr/>
          <a:lstStyle/>
          <a:p>
            <a:pPr algn="ctr">
              <a:defRPr/>
            </a:pPr>
            <a:endParaRPr lang="en-US" sz="5500" dirty="0">
              <a:solidFill>
                <a:srgbClr val="000000"/>
              </a:solidFill>
              <a:latin typeface="Times New Roman" pitchFamily="18" charset="0"/>
              <a:ea typeface="+mj-ea"/>
              <a:cs typeface="Times New Roman" pitchFamily="18" charset="0"/>
            </a:endParaRPr>
          </a:p>
          <a:p>
            <a:pPr>
              <a:defRPr/>
            </a:pPr>
            <a:endParaRPr lang="en-US"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a:p>
            <a:pPr>
              <a:defRPr/>
            </a:pPr>
            <a:endParaRPr lang="en-US" sz="4000" dirty="0">
              <a:solidFill>
                <a:srgbClr val="000000"/>
              </a:solidFill>
              <a:latin typeface="Times New Roman" pitchFamily="18" charset="0"/>
              <a:ea typeface="+mj-ea"/>
              <a:cs typeface="Times New Roman" pitchFamily="18" charset="0"/>
            </a:endParaRPr>
          </a:p>
        </p:txBody>
      </p:sp>
      <p:sp>
        <p:nvSpPr>
          <p:cNvPr id="16" name="Title 1">
            <a:extLst>
              <a:ext uri="{FF2B5EF4-FFF2-40B4-BE49-F238E27FC236}">
                <a16:creationId xmlns:a16="http://schemas.microsoft.com/office/drawing/2014/main" xmlns="" id="{2D6018F9-D2A9-4AC7-9C86-14F794FA2DFC}"/>
              </a:ext>
            </a:extLst>
          </p:cNvPr>
          <p:cNvSpPr txBox="1">
            <a:spLocks/>
          </p:cNvSpPr>
          <p:nvPr/>
        </p:nvSpPr>
        <p:spPr>
          <a:xfrm>
            <a:off x="2456717" y="554037"/>
            <a:ext cx="7481035" cy="103512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defRPr sz="2912" b="1"/>
            </a:pPr>
            <a:r>
              <a:rPr lang="en-US" sz="2800" dirty="0">
                <a:ln w="0"/>
                <a:effectLst>
                  <a:outerShdw blurRad="38100" dist="19050" dir="2700000" algn="tl" rotWithShape="0">
                    <a:schemeClr val="dk1">
                      <a:alpha val="40000"/>
                    </a:schemeClr>
                  </a:outerShdw>
                </a:effectLst>
              </a:rPr>
              <a:t>Myth </a:t>
            </a:r>
            <a:r>
              <a:rPr lang="en-US" sz="2800" dirty="0" smtClean="0">
                <a:ln w="0"/>
                <a:effectLst>
                  <a:outerShdw blurRad="38100" dist="19050" dir="2700000" algn="tl" rotWithShape="0">
                    <a:schemeClr val="dk1">
                      <a:alpha val="40000"/>
                    </a:schemeClr>
                  </a:outerShdw>
                </a:effectLst>
              </a:rPr>
              <a:t>#2: </a:t>
            </a:r>
            <a:r>
              <a:rPr lang="en-US" sz="2800" dirty="0">
                <a:ln w="0"/>
                <a:effectLst>
                  <a:outerShdw blurRad="38100" dist="19050" dir="2700000" algn="tl" rotWithShape="0">
                    <a:schemeClr val="dk1">
                      <a:alpha val="40000"/>
                    </a:schemeClr>
                  </a:outerShdw>
                </a:effectLst>
              </a:rPr>
              <a:t>trafficking requires physical </a:t>
            </a:r>
            <a:r>
              <a:rPr lang="en-US" sz="2800" dirty="0" smtClean="0">
                <a:ln w="0"/>
                <a:effectLst>
                  <a:outerShdw blurRad="38100" dist="19050" dir="2700000" algn="tl" rotWithShape="0">
                    <a:schemeClr val="dk1">
                      <a:alpha val="40000"/>
                    </a:schemeClr>
                  </a:outerShdw>
                </a:effectLst>
              </a:rPr>
              <a:t>restraint</a:t>
            </a:r>
          </a:p>
          <a:p>
            <a:pPr>
              <a:lnSpc>
                <a:spcPct val="90000"/>
              </a:lnSpc>
              <a:defRPr sz="2912" b="1"/>
            </a:pPr>
            <a:r>
              <a:rPr lang="en-US" sz="2800" dirty="0" smtClean="0">
                <a:ln w="0"/>
                <a:effectLst>
                  <a:outerShdw blurRad="38100" dist="19050" dir="2700000" algn="tl" rotWithShape="0">
                    <a:schemeClr val="dk1">
                      <a:alpha val="40000"/>
                    </a:schemeClr>
                  </a:outerShdw>
                </a:effectLst>
              </a:rPr>
              <a:t>Reality: physical restraint is not required </a:t>
            </a:r>
            <a:endParaRPr lang="en-US" sz="2800" dirty="0">
              <a:ln w="0"/>
              <a:effectLst>
                <a:outerShdw blurRad="38100" dist="19050" dir="2700000" algn="tl" rotWithShape="0">
                  <a:schemeClr val="dk1">
                    <a:alpha val="40000"/>
                  </a:schemeClr>
                </a:outerShdw>
              </a:effectLst>
            </a:endParaRPr>
          </a:p>
          <a:p>
            <a:pPr>
              <a:lnSpc>
                <a:spcPct val="90000"/>
              </a:lnSpc>
              <a:defRPr sz="2912" b="1"/>
            </a:pPr>
            <a:endParaRPr lang="en-US" sz="1600" b="1" i="1" dirty="0">
              <a:latin typeface="+mn-lt"/>
            </a:endParaRPr>
          </a:p>
        </p:txBody>
      </p:sp>
      <p:pic>
        <p:nvPicPr>
          <p:cNvPr id="3" name="Picture 2"/>
          <p:cNvPicPr>
            <a:picLocks noChangeAspect="1"/>
          </p:cNvPicPr>
          <p:nvPr/>
        </p:nvPicPr>
        <p:blipFill>
          <a:blip r:embed="rId3"/>
          <a:stretch>
            <a:fillRect/>
          </a:stretch>
        </p:blipFill>
        <p:spPr>
          <a:xfrm>
            <a:off x="2493685" y="1826365"/>
            <a:ext cx="3606114" cy="2281713"/>
          </a:xfrm>
          <a:prstGeom prst="rect">
            <a:avLst/>
          </a:prstGeom>
        </p:spPr>
      </p:pic>
      <p:pic>
        <p:nvPicPr>
          <p:cNvPr id="10" name="Picture 9"/>
          <p:cNvPicPr>
            <a:picLocks noChangeAspect="1"/>
          </p:cNvPicPr>
          <p:nvPr/>
        </p:nvPicPr>
        <p:blipFill>
          <a:blip r:embed="rId4"/>
          <a:stretch>
            <a:fillRect/>
          </a:stretch>
        </p:blipFill>
        <p:spPr>
          <a:xfrm>
            <a:off x="2456717" y="4192589"/>
            <a:ext cx="2628115" cy="1782389"/>
          </a:xfrm>
          <a:prstGeom prst="rect">
            <a:avLst/>
          </a:prstGeom>
        </p:spPr>
      </p:pic>
      <p:pic>
        <p:nvPicPr>
          <p:cNvPr id="12" name="Picture 11"/>
          <p:cNvPicPr>
            <a:picLocks noChangeAspect="1"/>
          </p:cNvPicPr>
          <p:nvPr/>
        </p:nvPicPr>
        <p:blipFill>
          <a:blip r:embed="rId5"/>
          <a:stretch>
            <a:fillRect/>
          </a:stretch>
        </p:blipFill>
        <p:spPr>
          <a:xfrm>
            <a:off x="5286444" y="4229202"/>
            <a:ext cx="4629083" cy="1835564"/>
          </a:xfrm>
          <a:prstGeom prst="rect">
            <a:avLst/>
          </a:prstGeom>
        </p:spPr>
      </p:pic>
      <p:pic>
        <p:nvPicPr>
          <p:cNvPr id="7" name="Picture 6"/>
          <p:cNvPicPr>
            <a:picLocks noChangeAspect="1"/>
          </p:cNvPicPr>
          <p:nvPr/>
        </p:nvPicPr>
        <p:blipFill>
          <a:blip r:embed="rId6"/>
          <a:stretch>
            <a:fillRect/>
          </a:stretch>
        </p:blipFill>
        <p:spPr>
          <a:xfrm>
            <a:off x="6624156" y="1801885"/>
            <a:ext cx="3086100" cy="2162175"/>
          </a:xfrm>
          <a:prstGeom prst="rect">
            <a:avLst/>
          </a:prstGeom>
        </p:spPr>
      </p:pic>
    </p:spTree>
    <p:extLst>
      <p:ext uri="{BB962C8B-B14F-4D97-AF65-F5344CB8AC3E}">
        <p14:creationId xmlns:p14="http://schemas.microsoft.com/office/powerpoint/2010/main" val="103380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53565" y="0"/>
            <a:ext cx="9210675" cy="6903945"/>
          </a:xfrm>
          <a:prstGeom prst="rect">
            <a:avLst/>
          </a:prstGeom>
        </p:spPr>
      </p:pic>
    </p:spTree>
    <p:extLst>
      <p:ext uri="{BB962C8B-B14F-4D97-AF65-F5344CB8AC3E}">
        <p14:creationId xmlns:p14="http://schemas.microsoft.com/office/powerpoint/2010/main" val="8787166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1485</Words>
  <Application>Microsoft Office PowerPoint</Application>
  <PresentationFormat>Custom</PresentationFormat>
  <Paragraphs>456</Paragraphs>
  <Slides>41</Slides>
  <Notes>26</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Attorneys Office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Schoen, Jamie L. (USASC)</dc:creator>
  <cp:lastModifiedBy>Pamela Larson</cp:lastModifiedBy>
  <cp:revision>23</cp:revision>
  <dcterms:created xsi:type="dcterms:W3CDTF">2020-10-21T20:04:31Z</dcterms:created>
  <dcterms:modified xsi:type="dcterms:W3CDTF">2020-10-27T19:55:47Z</dcterms:modified>
</cp:coreProperties>
</file>